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272" r:id="rId3"/>
    <p:sldId id="257" r:id="rId4"/>
    <p:sldId id="274" r:id="rId5"/>
    <p:sldId id="938" r:id="rId6"/>
    <p:sldId id="289" r:id="rId7"/>
    <p:sldId id="290" r:id="rId8"/>
    <p:sldId id="262" r:id="rId9"/>
    <p:sldId id="264" r:id="rId10"/>
    <p:sldId id="947" r:id="rId11"/>
    <p:sldId id="316" r:id="rId12"/>
    <p:sldId id="946" r:id="rId13"/>
    <p:sldId id="273" r:id="rId14"/>
    <p:sldId id="276" r:id="rId15"/>
    <p:sldId id="287" r:id="rId16"/>
    <p:sldId id="957" r:id="rId17"/>
    <p:sldId id="952" r:id="rId18"/>
    <p:sldId id="286" r:id="rId19"/>
    <p:sldId id="948" r:id="rId20"/>
    <p:sldId id="939" r:id="rId21"/>
    <p:sldId id="965" r:id="rId22"/>
    <p:sldId id="950" r:id="rId23"/>
    <p:sldId id="963" r:id="rId24"/>
    <p:sldId id="966" r:id="rId25"/>
    <p:sldId id="960" r:id="rId26"/>
    <p:sldId id="959" r:id="rId27"/>
    <p:sldId id="962" r:id="rId28"/>
    <p:sldId id="964" r:id="rId29"/>
    <p:sldId id="958" r:id="rId30"/>
    <p:sldId id="949" r:id="rId31"/>
    <p:sldId id="277" r:id="rId32"/>
    <p:sldId id="961" r:id="rId33"/>
    <p:sldId id="941" r:id="rId34"/>
    <p:sldId id="968" r:id="rId35"/>
    <p:sldId id="942" r:id="rId36"/>
    <p:sldId id="944" r:id="rId37"/>
    <p:sldId id="261" r:id="rId38"/>
    <p:sldId id="279" r:id="rId39"/>
    <p:sldId id="940" r:id="rId40"/>
    <p:sldId id="956" r:id="rId41"/>
    <p:sldId id="953" r:id="rId42"/>
    <p:sldId id="967" r:id="rId43"/>
    <p:sldId id="280" r:id="rId44"/>
    <p:sldId id="281" r:id="rId45"/>
    <p:sldId id="969" r:id="rId46"/>
    <p:sldId id="943" r:id="rId47"/>
    <p:sldId id="970" r:id="rId48"/>
    <p:sldId id="283" r:id="rId49"/>
    <p:sldId id="951"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197"/>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da-DK"/>
              <a:t>Klik for at redigere titeltypografien i masteren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1/17/2022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k 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el og billedteks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da-DK"/>
              <a:t>Klik for at redigere titeltypografien i masteren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1/17/2022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 med billedtekst">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da-DK"/>
              <a:t>Klik for at redigere titeltypografien i masteren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1/17/2022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vnekor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da-DK"/>
              <a:t>Klik for at redigere titeltypografien i masteren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1/17/2022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er">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da-DK"/>
              <a:t>Klik for at redigere titeltypografien i masteren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3" name="Date Placeholder 2"/>
          <p:cNvSpPr>
            <a:spLocks noGrp="1"/>
          </p:cNvSpPr>
          <p:nvPr>
            <p:ph type="dt" sz="half" idx="10"/>
          </p:nvPr>
        </p:nvSpPr>
        <p:spPr/>
        <p:txBody>
          <a:bodyPr/>
          <a:lstStyle/>
          <a:p>
            <a:fld id="{48A87A34-81AB-432B-8DAE-1953F412C126}" type="datetimeFigureOut">
              <a:rPr lang="en-US" dirty="0"/>
              <a:t>1/17/2022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nner med billed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da-DK"/>
              <a:t>Klik for at redigere titeltypografien i masteren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3" name="Date Placeholder 2"/>
          <p:cNvSpPr>
            <a:spLocks noGrp="1"/>
          </p:cNvSpPr>
          <p:nvPr>
            <p:ph type="dt" sz="half" idx="10"/>
          </p:nvPr>
        </p:nvSpPr>
        <p:spPr/>
        <p:txBody>
          <a:bodyPr/>
          <a:lstStyle/>
          <a:p>
            <a:fld id="{48A87A34-81AB-432B-8DAE-1953F412C126}" type="datetimeFigureOut">
              <a:rPr lang="en-US" dirty="0"/>
              <a:t>1/17/2022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Lodret titel og teks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1/17/2022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fsnitsoverskrif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da-DK"/>
              <a:t>Klik for at redigere titeltypografien i masteren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1/17/2022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685800" y="3132666"/>
            <a:ext cx="5311775" cy="3086019"/>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p:cNvSpPr>
            <a:spLocks noGrp="1"/>
          </p:cNvSpPr>
          <p:nvPr>
            <p:ph sz="quarter" idx="4"/>
          </p:nvPr>
        </p:nvSpPr>
        <p:spPr>
          <a:xfrm>
            <a:off x="6172200" y="3132666"/>
            <a:ext cx="5334000" cy="3086019"/>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da-DK"/>
              <a:t>Klik for at redigere titeltypografien i masteren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1/17/2022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linkedin.com/in/nordgaard/" TargetMode="Externa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thelancet.com/journals/landia/article/PIIS2213-8587(17)30041-4/fulltext" TargetMode="External"/><Relationship Id="rId2" Type="http://schemas.openxmlformats.org/officeDocument/2006/relationships/hyperlink" Target="http://thelancet.com/journals/landia/article/PIIS2213-8587(17)30115-8/fulltex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hyperlink" Target="https://home.kpmg/content/kpmgpublic/master/en/home/insights/2020/05/leading-towards-a-sustainable-future.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hyperlink" Target="https://www.bloomberg.com/quote/PRU:US" TargetMode="External"/><Relationship Id="rId2" Type="http://schemas.openxmlformats.org/officeDocument/2006/relationships/hyperlink" Target="https://www.bloomberg.com/quote/JBLU:US"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inkedin.com/in/nordgaard/" TargetMode="External"/><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linkedin.com/in/nordgaard/" TargetMode="External"/><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hyperlink" Target="https://www.linkedin.com/in/nordgaard/?locale=da_DK" TargetMode="External"/><Relationship Id="rId4" Type="http://schemas.openxmlformats.org/officeDocument/2006/relationships/hyperlink" Target="https://www.instagram.com/learnycint/"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dictionary.cambridge.org/dictionary/english/people" TargetMode="External"/><Relationship Id="rId3" Type="http://schemas.openxmlformats.org/officeDocument/2006/relationships/image" Target="../media/image41.png"/><Relationship Id="rId7" Type="http://schemas.openxmlformats.org/officeDocument/2006/relationships/hyperlink" Target="https://dictionary.cambridge.org/dictionary/english/type" TargetMode="External"/><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hyperlink" Target="https://dictionary.cambridge.org/dictionary/english/include" TargetMode="External"/><Relationship Id="rId11" Type="http://schemas.openxmlformats.org/officeDocument/2006/relationships/hyperlink" Target="https://dictionary.cambridge.org/dictionary/english/equal" TargetMode="External"/><Relationship Id="rId5" Type="http://schemas.openxmlformats.org/officeDocument/2006/relationships/hyperlink" Target="https://dictionary.cambridge.org/dictionary/english/trying" TargetMode="External"/><Relationship Id="rId10" Type="http://schemas.openxmlformats.org/officeDocument/2006/relationships/hyperlink" Target="https://dictionary.cambridge.org/dictionary/english/fairly" TargetMode="External"/><Relationship Id="rId4" Type="http://schemas.openxmlformats.org/officeDocument/2006/relationships/hyperlink" Target="https://dictionary.cambridge.org/dictionary/english/quality" TargetMode="External"/><Relationship Id="rId9" Type="http://schemas.openxmlformats.org/officeDocument/2006/relationships/hyperlink" Target="https://dictionary.cambridge.org/dictionary/english/treat"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carbonfootprint.com/calculator.aspx"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linkedin.com/in/nordgaard/?locale=da_DK" TargetMode="External"/><Relationship Id="rId2" Type="http://schemas.openxmlformats.org/officeDocument/2006/relationships/hyperlink" Target="https://www.instagram.com/learnycint/"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lede 9">
            <a:extLst>
              <a:ext uri="{FF2B5EF4-FFF2-40B4-BE49-F238E27FC236}">
                <a16:creationId xmlns:a16="http://schemas.microsoft.com/office/drawing/2014/main" id="{3E5EAD65-D3A1-4A9B-BBEF-15EA3CE7BA8A}"/>
              </a:ext>
            </a:extLst>
          </p:cNvPr>
          <p:cNvPicPr>
            <a:picLocks noChangeAspect="1"/>
          </p:cNvPicPr>
          <p:nvPr/>
        </p:nvPicPr>
        <p:blipFill>
          <a:blip r:embed="rId2"/>
          <a:stretch>
            <a:fillRect/>
          </a:stretch>
        </p:blipFill>
        <p:spPr>
          <a:xfrm>
            <a:off x="0" y="0"/>
            <a:ext cx="12192000" cy="6858000"/>
          </a:xfrm>
          <a:prstGeom prst="rect">
            <a:avLst/>
          </a:prstGeom>
        </p:spPr>
      </p:pic>
      <p:sp>
        <p:nvSpPr>
          <p:cNvPr id="8" name="Tekstfelt 7">
            <a:extLst>
              <a:ext uri="{FF2B5EF4-FFF2-40B4-BE49-F238E27FC236}">
                <a16:creationId xmlns:a16="http://schemas.microsoft.com/office/drawing/2014/main" id="{44D09201-36CE-4AF9-94CC-649B8029B5DC}"/>
              </a:ext>
            </a:extLst>
          </p:cNvPr>
          <p:cNvSpPr txBox="1"/>
          <p:nvPr/>
        </p:nvSpPr>
        <p:spPr>
          <a:xfrm>
            <a:off x="3087884" y="12680"/>
            <a:ext cx="5482591" cy="3908762"/>
          </a:xfrm>
          <a:prstGeom prst="rect">
            <a:avLst/>
          </a:prstGeom>
          <a:noFill/>
        </p:spPr>
        <p:txBody>
          <a:bodyPr wrap="none" rtlCol="0">
            <a:spAutoFit/>
          </a:bodyPr>
          <a:lstStyle/>
          <a:p>
            <a:pPr algn="ctr"/>
            <a:r>
              <a:rPr lang="da-DK" sz="4000" b="1" dirty="0" err="1"/>
              <a:t>Sustainability</a:t>
            </a:r>
            <a:endParaRPr lang="da-DK" sz="4000" b="1" dirty="0"/>
          </a:p>
          <a:p>
            <a:pPr algn="ctr"/>
            <a:endParaRPr lang="da-DK" sz="4000" b="1" dirty="0"/>
          </a:p>
          <a:p>
            <a:pPr algn="ctr"/>
            <a:r>
              <a:rPr lang="da-DK" sz="4000" b="1" dirty="0"/>
              <a:t>”Not relevant for </a:t>
            </a:r>
            <a:r>
              <a:rPr lang="da-DK" sz="4000" b="1" dirty="0" err="1"/>
              <a:t>me</a:t>
            </a:r>
            <a:r>
              <a:rPr lang="da-DK" sz="4000" b="1" dirty="0"/>
              <a:t>”</a:t>
            </a:r>
          </a:p>
          <a:p>
            <a:pPr algn="ctr"/>
            <a:endParaRPr lang="da-DK" sz="3200" b="1" dirty="0"/>
          </a:p>
          <a:p>
            <a:pPr algn="ctr"/>
            <a:r>
              <a:rPr lang="da-DK" sz="3200" b="1" dirty="0"/>
              <a:t>ESQ in Financial Institutions</a:t>
            </a:r>
          </a:p>
          <a:p>
            <a:pPr algn="ctr"/>
            <a:r>
              <a:rPr lang="da-DK" sz="3200" b="1" dirty="0"/>
              <a:t>Day I</a:t>
            </a:r>
          </a:p>
          <a:p>
            <a:pPr algn="ctr"/>
            <a:r>
              <a:rPr lang="da-DK" sz="3200" b="1" dirty="0"/>
              <a:t>Tunis, Jan 2022</a:t>
            </a:r>
          </a:p>
        </p:txBody>
      </p:sp>
      <p:sp>
        <p:nvSpPr>
          <p:cNvPr id="9" name="Tekstfelt 8">
            <a:extLst>
              <a:ext uri="{FF2B5EF4-FFF2-40B4-BE49-F238E27FC236}">
                <a16:creationId xmlns:a16="http://schemas.microsoft.com/office/drawing/2014/main" id="{404EFC22-7434-4DA4-B045-A58DBF2F69CD}"/>
              </a:ext>
            </a:extLst>
          </p:cNvPr>
          <p:cNvSpPr txBox="1"/>
          <p:nvPr/>
        </p:nvSpPr>
        <p:spPr>
          <a:xfrm>
            <a:off x="6225466" y="6068757"/>
            <a:ext cx="6094520" cy="646331"/>
          </a:xfrm>
          <a:prstGeom prst="rect">
            <a:avLst/>
          </a:prstGeom>
          <a:noFill/>
        </p:spPr>
        <p:txBody>
          <a:bodyPr wrap="square">
            <a:spAutoFit/>
          </a:bodyPr>
          <a:lstStyle/>
          <a:p>
            <a:pPr algn="ctr"/>
            <a:r>
              <a:rPr lang="en-US" dirty="0"/>
              <a:t>Remote Client Interaction &amp; Digital Experience Transformation for Financial Sector</a:t>
            </a:r>
          </a:p>
        </p:txBody>
      </p:sp>
      <p:sp>
        <p:nvSpPr>
          <p:cNvPr id="5" name="Tekstfelt 4">
            <a:extLst>
              <a:ext uri="{FF2B5EF4-FFF2-40B4-BE49-F238E27FC236}">
                <a16:creationId xmlns:a16="http://schemas.microsoft.com/office/drawing/2014/main" id="{DE88B502-726C-4C8A-AC0D-BC70C95A23C3}"/>
              </a:ext>
            </a:extLst>
          </p:cNvPr>
          <p:cNvSpPr txBox="1"/>
          <p:nvPr/>
        </p:nvSpPr>
        <p:spPr>
          <a:xfrm>
            <a:off x="153664" y="6352395"/>
            <a:ext cx="4770858" cy="369332"/>
          </a:xfrm>
          <a:prstGeom prst="rect">
            <a:avLst/>
          </a:prstGeom>
          <a:noFill/>
        </p:spPr>
        <p:txBody>
          <a:bodyPr wrap="none" rtlCol="0">
            <a:spAutoFit/>
          </a:bodyPr>
          <a:lstStyle/>
          <a:p>
            <a:r>
              <a:rPr lang="en-US" dirty="0">
                <a:hlinkClick r:id="rId3"/>
              </a:rPr>
              <a:t>https://www.linkedin.com/in/nordgaard/</a:t>
            </a:r>
            <a:endParaRPr lang="en-US" dirty="0"/>
          </a:p>
        </p:txBody>
      </p:sp>
    </p:spTree>
    <p:extLst>
      <p:ext uri="{BB962C8B-B14F-4D97-AF65-F5344CB8AC3E}">
        <p14:creationId xmlns:p14="http://schemas.microsoft.com/office/powerpoint/2010/main" val="170758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21AE53A7-B03B-432E-BD5C-36A8ABE2105E}"/>
              </a:ext>
            </a:extLst>
          </p:cNvPr>
          <p:cNvSpPr>
            <a:spLocks noGrp="1"/>
          </p:cNvSpPr>
          <p:nvPr>
            <p:ph idx="1"/>
          </p:nvPr>
        </p:nvSpPr>
        <p:spPr>
          <a:xfrm>
            <a:off x="1333500" y="1400175"/>
            <a:ext cx="9248775" cy="4762500"/>
          </a:xfrm>
        </p:spPr>
        <p:txBody>
          <a:bodyPr>
            <a:normAutofit/>
          </a:bodyPr>
          <a:lstStyle/>
          <a:p>
            <a:pPr algn="ctr"/>
            <a:r>
              <a:rPr lang="da-DK" sz="2800" dirty="0" err="1"/>
              <a:t>What</a:t>
            </a:r>
            <a:r>
              <a:rPr lang="da-DK" sz="2800" dirty="0"/>
              <a:t> Challenges do </a:t>
            </a:r>
            <a:r>
              <a:rPr lang="da-DK" sz="2800" dirty="0" err="1"/>
              <a:t>you</a:t>
            </a:r>
            <a:r>
              <a:rPr lang="da-DK" sz="2800" dirty="0"/>
              <a:t> </a:t>
            </a:r>
            <a:r>
              <a:rPr lang="da-DK" sz="2800" dirty="0" err="1"/>
              <a:t>see</a:t>
            </a:r>
            <a:r>
              <a:rPr lang="da-DK" sz="2800" dirty="0"/>
              <a:t> in </a:t>
            </a:r>
            <a:r>
              <a:rPr lang="da-DK" sz="2800" dirty="0" err="1"/>
              <a:t>your</a:t>
            </a:r>
            <a:r>
              <a:rPr lang="da-DK" sz="2800" dirty="0"/>
              <a:t> </a:t>
            </a:r>
            <a:r>
              <a:rPr lang="da-DK" sz="2800" dirty="0" err="1"/>
              <a:t>company</a:t>
            </a:r>
            <a:r>
              <a:rPr lang="da-DK" sz="2800" dirty="0"/>
              <a:t>? </a:t>
            </a:r>
          </a:p>
          <a:p>
            <a:pPr algn="ctr"/>
            <a:r>
              <a:rPr lang="da-DK" sz="2800" dirty="0"/>
              <a:t>In </a:t>
            </a:r>
            <a:r>
              <a:rPr lang="da-DK" sz="2800" dirty="0" err="1"/>
              <a:t>your</a:t>
            </a:r>
            <a:r>
              <a:rPr lang="da-DK" sz="2800" dirty="0"/>
              <a:t> </a:t>
            </a:r>
            <a:r>
              <a:rPr lang="da-DK" sz="2800" dirty="0" err="1"/>
              <a:t>surroundings</a:t>
            </a:r>
            <a:r>
              <a:rPr lang="da-DK" sz="2800" dirty="0"/>
              <a:t>? </a:t>
            </a:r>
          </a:p>
          <a:p>
            <a:pPr algn="ctr"/>
            <a:r>
              <a:rPr lang="da-DK" sz="2800" dirty="0"/>
              <a:t>In </a:t>
            </a:r>
            <a:r>
              <a:rPr lang="da-DK" sz="2800" dirty="0" err="1"/>
              <a:t>Tunisia</a:t>
            </a:r>
            <a:r>
              <a:rPr lang="da-DK" sz="2800" dirty="0"/>
              <a:t>?</a:t>
            </a:r>
          </a:p>
          <a:p>
            <a:pPr algn="ctr"/>
            <a:endParaRPr lang="da-DK" sz="2800" dirty="0"/>
          </a:p>
          <a:p>
            <a:pPr algn="ctr"/>
            <a:r>
              <a:rPr lang="da-DK" sz="2800" dirty="0"/>
              <a:t>If </a:t>
            </a:r>
            <a:r>
              <a:rPr lang="da-DK" sz="2800" dirty="0" err="1"/>
              <a:t>you</a:t>
            </a:r>
            <a:r>
              <a:rPr lang="da-DK" sz="2800" dirty="0"/>
              <a:t> </a:t>
            </a:r>
            <a:r>
              <a:rPr lang="da-DK" sz="2800" dirty="0" err="1"/>
              <a:t>were</a:t>
            </a:r>
            <a:r>
              <a:rPr lang="da-DK" sz="2800" dirty="0"/>
              <a:t> to </a:t>
            </a:r>
            <a:r>
              <a:rPr lang="da-DK" sz="2800" dirty="0" err="1"/>
              <a:t>decide</a:t>
            </a:r>
            <a:r>
              <a:rPr lang="da-DK" sz="2800" dirty="0"/>
              <a:t>, </a:t>
            </a:r>
            <a:r>
              <a:rPr lang="da-DK" sz="2800" dirty="0" err="1"/>
              <a:t>how</a:t>
            </a:r>
            <a:r>
              <a:rPr lang="da-DK" sz="2800" dirty="0"/>
              <a:t> </a:t>
            </a:r>
            <a:r>
              <a:rPr lang="da-DK" sz="2800" dirty="0" err="1"/>
              <a:t>would</a:t>
            </a:r>
            <a:r>
              <a:rPr lang="da-DK" sz="2800" dirty="0"/>
              <a:t> </a:t>
            </a:r>
            <a:r>
              <a:rPr lang="da-DK" sz="2800" dirty="0" err="1"/>
              <a:t>you</a:t>
            </a:r>
            <a:r>
              <a:rPr lang="da-DK" sz="2800" dirty="0"/>
              <a:t> </a:t>
            </a:r>
            <a:r>
              <a:rPr lang="da-DK" sz="2800" dirty="0" err="1"/>
              <a:t>prioritize</a:t>
            </a:r>
            <a:r>
              <a:rPr lang="da-DK" sz="2800" dirty="0"/>
              <a:t> </a:t>
            </a:r>
            <a:r>
              <a:rPr lang="da-DK" sz="2800" dirty="0" err="1"/>
              <a:t>our</a:t>
            </a:r>
            <a:r>
              <a:rPr lang="da-DK" sz="2800" dirty="0"/>
              <a:t> actions?</a:t>
            </a:r>
          </a:p>
          <a:p>
            <a:pPr algn="ctr"/>
            <a:endParaRPr lang="da-DK" sz="2800" dirty="0"/>
          </a:p>
          <a:p>
            <a:pPr algn="ctr"/>
            <a:r>
              <a:rPr lang="da-DK" sz="2800" dirty="0"/>
              <a:t>Please </a:t>
            </a:r>
            <a:r>
              <a:rPr lang="da-DK" sz="2800" dirty="0" err="1"/>
              <a:t>build</a:t>
            </a:r>
            <a:r>
              <a:rPr lang="da-DK" sz="2800" dirty="0"/>
              <a:t> a model and show </a:t>
            </a:r>
            <a:r>
              <a:rPr lang="da-DK" sz="2800" dirty="0" err="1"/>
              <a:t>me</a:t>
            </a:r>
            <a:endParaRPr lang="en-US" sz="2800" dirty="0"/>
          </a:p>
        </p:txBody>
      </p:sp>
    </p:spTree>
    <p:extLst>
      <p:ext uri="{BB962C8B-B14F-4D97-AF65-F5344CB8AC3E}">
        <p14:creationId xmlns:p14="http://schemas.microsoft.com/office/powerpoint/2010/main" val="1978813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felt 5">
            <a:extLst>
              <a:ext uri="{FF2B5EF4-FFF2-40B4-BE49-F238E27FC236}">
                <a16:creationId xmlns:a16="http://schemas.microsoft.com/office/drawing/2014/main" id="{BF73E3A9-C9D9-41C2-B446-D876B60C9B09}"/>
              </a:ext>
            </a:extLst>
          </p:cNvPr>
          <p:cNvSpPr txBox="1"/>
          <p:nvPr/>
        </p:nvSpPr>
        <p:spPr>
          <a:xfrm>
            <a:off x="0" y="219624"/>
            <a:ext cx="8521885" cy="707886"/>
          </a:xfrm>
          <a:prstGeom prst="rect">
            <a:avLst/>
          </a:prstGeom>
          <a:noFill/>
        </p:spPr>
        <p:txBody>
          <a:bodyPr wrap="none" rtlCol="0">
            <a:spAutoFit/>
          </a:bodyPr>
          <a:lstStyle/>
          <a:p>
            <a:r>
              <a:rPr lang="da-DK" sz="4000" b="1" dirty="0"/>
              <a:t>Market </a:t>
            </a:r>
            <a:r>
              <a:rPr lang="da-DK" sz="4000" b="1" dirty="0" err="1"/>
              <a:t>Failures</a:t>
            </a:r>
            <a:r>
              <a:rPr lang="da-DK" sz="4000" b="1" dirty="0"/>
              <a:t> – Social </a:t>
            </a:r>
            <a:r>
              <a:rPr lang="da-DK" sz="4000" b="1" dirty="0" err="1"/>
              <a:t>Efficiency</a:t>
            </a:r>
            <a:endParaRPr lang="da-DK" sz="4000" b="1" dirty="0"/>
          </a:p>
        </p:txBody>
      </p:sp>
      <p:sp>
        <p:nvSpPr>
          <p:cNvPr id="2" name="Rektangel: afrundede hjørner 1">
            <a:extLst>
              <a:ext uri="{FF2B5EF4-FFF2-40B4-BE49-F238E27FC236}">
                <a16:creationId xmlns:a16="http://schemas.microsoft.com/office/drawing/2014/main" id="{5B1E0FD8-ED80-4472-94E0-1FA624CA4A7A}"/>
              </a:ext>
            </a:extLst>
          </p:cNvPr>
          <p:cNvSpPr/>
          <p:nvPr/>
        </p:nvSpPr>
        <p:spPr>
          <a:xfrm>
            <a:off x="190671" y="1901858"/>
            <a:ext cx="2205873" cy="15271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Distribution of </a:t>
            </a:r>
            <a:r>
              <a:rPr lang="da-DK" dirty="0" err="1"/>
              <a:t>wealth</a:t>
            </a:r>
            <a:endParaRPr lang="en-US" dirty="0"/>
          </a:p>
        </p:txBody>
      </p:sp>
      <p:sp>
        <p:nvSpPr>
          <p:cNvPr id="7" name="Rektangel: afrundede hjørner 6">
            <a:extLst>
              <a:ext uri="{FF2B5EF4-FFF2-40B4-BE49-F238E27FC236}">
                <a16:creationId xmlns:a16="http://schemas.microsoft.com/office/drawing/2014/main" id="{8A7B851C-27F5-43B2-AC10-022287008324}"/>
              </a:ext>
            </a:extLst>
          </p:cNvPr>
          <p:cNvSpPr/>
          <p:nvPr/>
        </p:nvSpPr>
        <p:spPr>
          <a:xfrm>
            <a:off x="3156973" y="1186991"/>
            <a:ext cx="2205873" cy="15271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Rational </a:t>
            </a:r>
            <a:r>
              <a:rPr lang="da-DK" dirty="0" err="1"/>
              <a:t>Economic</a:t>
            </a:r>
            <a:r>
              <a:rPr lang="da-DK" dirty="0"/>
              <a:t> </a:t>
            </a:r>
            <a:r>
              <a:rPr lang="da-DK" dirty="0" err="1"/>
              <a:t>Behaviour</a:t>
            </a:r>
            <a:endParaRPr lang="da-DK" dirty="0"/>
          </a:p>
        </p:txBody>
      </p:sp>
      <p:sp>
        <p:nvSpPr>
          <p:cNvPr id="8" name="Rektangel: afrundede hjørner 7">
            <a:extLst>
              <a:ext uri="{FF2B5EF4-FFF2-40B4-BE49-F238E27FC236}">
                <a16:creationId xmlns:a16="http://schemas.microsoft.com/office/drawing/2014/main" id="{FC69705D-DCB0-4B58-8BF3-AFDB04F444DB}"/>
              </a:ext>
            </a:extLst>
          </p:cNvPr>
          <p:cNvSpPr/>
          <p:nvPr/>
        </p:nvSpPr>
        <p:spPr>
          <a:xfrm>
            <a:off x="2761048" y="3604182"/>
            <a:ext cx="2205873" cy="15271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Social </a:t>
            </a:r>
            <a:r>
              <a:rPr lang="da-DK" dirty="0" err="1"/>
              <a:t>Efficiency</a:t>
            </a:r>
            <a:endParaRPr lang="en-US" dirty="0"/>
          </a:p>
        </p:txBody>
      </p:sp>
      <p:cxnSp>
        <p:nvCxnSpPr>
          <p:cNvPr id="9" name="Forbindelse: vinklet 8">
            <a:extLst>
              <a:ext uri="{FF2B5EF4-FFF2-40B4-BE49-F238E27FC236}">
                <a16:creationId xmlns:a16="http://schemas.microsoft.com/office/drawing/2014/main" id="{0AB8CE2E-3947-4155-A69D-D2CECFEE6CAF}"/>
              </a:ext>
            </a:extLst>
          </p:cNvPr>
          <p:cNvCxnSpPr>
            <a:stCxn id="2" idx="0"/>
            <a:endCxn id="7" idx="1"/>
          </p:cNvCxnSpPr>
          <p:nvPr/>
        </p:nvCxnSpPr>
        <p:spPr>
          <a:xfrm rot="16200000" flipH="1">
            <a:off x="2200938" y="994528"/>
            <a:ext cx="48704" cy="1863365"/>
          </a:xfrm>
          <a:prstGeom prst="bentConnector4">
            <a:avLst>
              <a:gd name="adj1" fmla="val -469366"/>
              <a:gd name="adj2" fmla="val 79595"/>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Forbindelse: vinklet 9">
            <a:extLst>
              <a:ext uri="{FF2B5EF4-FFF2-40B4-BE49-F238E27FC236}">
                <a16:creationId xmlns:a16="http://schemas.microsoft.com/office/drawing/2014/main" id="{F3A77B45-74AA-4DAF-BB0E-FC46A68E21F7}"/>
              </a:ext>
            </a:extLst>
          </p:cNvPr>
          <p:cNvCxnSpPr>
            <a:cxnSpLocks/>
            <a:stCxn id="2" idx="2"/>
            <a:endCxn id="8" idx="1"/>
          </p:cNvCxnSpPr>
          <p:nvPr/>
        </p:nvCxnSpPr>
        <p:spPr>
          <a:xfrm rot="16200000" flipH="1">
            <a:off x="1557952" y="3164656"/>
            <a:ext cx="938753" cy="1467440"/>
          </a:xfrm>
          <a:prstGeom prst="bentConnector2">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3" name="Forbindelse: vinklet 12">
            <a:extLst>
              <a:ext uri="{FF2B5EF4-FFF2-40B4-BE49-F238E27FC236}">
                <a16:creationId xmlns:a16="http://schemas.microsoft.com/office/drawing/2014/main" id="{4665DB93-71D1-48AB-84C0-0F072C1EB95B}"/>
              </a:ext>
            </a:extLst>
          </p:cNvPr>
          <p:cNvCxnSpPr>
            <a:cxnSpLocks/>
            <a:stCxn id="8" idx="3"/>
            <a:endCxn id="7" idx="3"/>
          </p:cNvCxnSpPr>
          <p:nvPr/>
        </p:nvCxnSpPr>
        <p:spPr>
          <a:xfrm flipV="1">
            <a:off x="4966921" y="1950562"/>
            <a:ext cx="395925" cy="2417191"/>
          </a:xfrm>
          <a:prstGeom prst="bentConnector3">
            <a:avLst>
              <a:gd name="adj1" fmla="val 157738"/>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6" name="Forbindelse: vinklet 15">
            <a:extLst>
              <a:ext uri="{FF2B5EF4-FFF2-40B4-BE49-F238E27FC236}">
                <a16:creationId xmlns:a16="http://schemas.microsoft.com/office/drawing/2014/main" id="{EF47D431-62BE-4218-8BE8-F16BFE89D770}"/>
              </a:ext>
            </a:extLst>
          </p:cNvPr>
          <p:cNvCxnSpPr>
            <a:cxnSpLocks/>
            <a:stCxn id="8" idx="0"/>
            <a:endCxn id="7" idx="2"/>
          </p:cNvCxnSpPr>
          <p:nvPr/>
        </p:nvCxnSpPr>
        <p:spPr>
          <a:xfrm rot="5400000" flipH="1" flipV="1">
            <a:off x="3616923" y="2961196"/>
            <a:ext cx="890049" cy="395925"/>
          </a:xfrm>
          <a:prstGeom prst="bentConnector3">
            <a:avLst>
              <a:gd name="adj1" fmla="val 50000"/>
            </a:avLst>
          </a:prstGeom>
          <a:ln>
            <a:tailEnd type="triangle"/>
          </a:ln>
        </p:spPr>
        <p:style>
          <a:lnRef idx="3">
            <a:schemeClr val="accent1"/>
          </a:lnRef>
          <a:fillRef idx="0">
            <a:schemeClr val="accent1"/>
          </a:fillRef>
          <a:effectRef idx="2">
            <a:schemeClr val="accent1"/>
          </a:effectRef>
          <a:fontRef idx="minor">
            <a:schemeClr val="tx1"/>
          </a:fontRef>
        </p:style>
      </p:cxnSp>
      <p:sp>
        <p:nvSpPr>
          <p:cNvPr id="29" name="Tekstfelt 28">
            <a:extLst>
              <a:ext uri="{FF2B5EF4-FFF2-40B4-BE49-F238E27FC236}">
                <a16:creationId xmlns:a16="http://schemas.microsoft.com/office/drawing/2014/main" id="{DE0685A7-0588-4308-9E3C-5D0ED2BE8404}"/>
              </a:ext>
            </a:extLst>
          </p:cNvPr>
          <p:cNvSpPr txBox="1"/>
          <p:nvPr/>
        </p:nvSpPr>
        <p:spPr>
          <a:xfrm>
            <a:off x="7577507" y="1097024"/>
            <a:ext cx="4423822" cy="5416868"/>
          </a:xfrm>
          <a:prstGeom prst="rect">
            <a:avLst/>
          </a:prstGeom>
          <a:noFill/>
        </p:spPr>
        <p:txBody>
          <a:bodyPr wrap="square" rtlCol="0">
            <a:spAutoFit/>
          </a:bodyPr>
          <a:lstStyle/>
          <a:p>
            <a:pPr algn="ctr"/>
            <a:r>
              <a:rPr lang="da-DK" dirty="0"/>
              <a:t>How </a:t>
            </a:r>
            <a:r>
              <a:rPr lang="da-DK" dirty="0" err="1"/>
              <a:t>are</a:t>
            </a:r>
            <a:r>
              <a:rPr lang="da-DK" dirty="0"/>
              <a:t> </a:t>
            </a:r>
            <a:r>
              <a:rPr lang="da-DK" dirty="0" err="1"/>
              <a:t>societies</a:t>
            </a:r>
            <a:r>
              <a:rPr lang="da-DK" dirty="0"/>
              <a:t> </a:t>
            </a:r>
            <a:r>
              <a:rPr lang="da-DK" dirty="0" err="1"/>
              <a:t>displaying</a:t>
            </a:r>
            <a:r>
              <a:rPr lang="da-DK" dirty="0"/>
              <a:t> social </a:t>
            </a:r>
            <a:r>
              <a:rPr lang="da-DK" dirty="0" err="1"/>
              <a:t>efficiency</a:t>
            </a:r>
            <a:r>
              <a:rPr lang="da-DK" dirty="0"/>
              <a:t>;</a:t>
            </a:r>
          </a:p>
          <a:p>
            <a:pPr algn="ctr"/>
            <a:endParaRPr lang="da-DK" dirty="0"/>
          </a:p>
          <a:p>
            <a:pPr marL="285750" indent="-285750" algn="ctr">
              <a:buFont typeface="Arial" panose="020B0604020202020204" pitchFamily="34" charset="0"/>
              <a:buChar char="•"/>
            </a:pPr>
            <a:r>
              <a:rPr lang="da-DK" dirty="0"/>
              <a:t> </a:t>
            </a:r>
            <a:r>
              <a:rPr lang="da-DK" dirty="0" err="1"/>
              <a:t>during</a:t>
            </a:r>
            <a:r>
              <a:rPr lang="da-DK" dirty="0"/>
              <a:t> Corona?</a:t>
            </a:r>
          </a:p>
          <a:p>
            <a:pPr marL="285750" indent="-285750" algn="ctr">
              <a:buFont typeface="Arial" panose="020B0604020202020204" pitchFamily="34" charset="0"/>
              <a:buChar char="•"/>
            </a:pPr>
            <a:r>
              <a:rPr lang="da-DK" dirty="0"/>
              <a:t>In </a:t>
            </a:r>
            <a:r>
              <a:rPr lang="da-DK" dirty="0" err="1"/>
              <a:t>fighting</a:t>
            </a:r>
            <a:r>
              <a:rPr lang="da-DK" dirty="0"/>
              <a:t> pollution?</a:t>
            </a:r>
          </a:p>
          <a:p>
            <a:pPr marL="285750" indent="-285750" algn="ctr">
              <a:buFont typeface="Arial" panose="020B0604020202020204" pitchFamily="34" charset="0"/>
              <a:buChar char="•"/>
            </a:pPr>
            <a:r>
              <a:rPr lang="da-DK" dirty="0"/>
              <a:t>In </a:t>
            </a:r>
            <a:r>
              <a:rPr lang="da-DK" dirty="0" err="1"/>
              <a:t>achiecing</a:t>
            </a:r>
            <a:r>
              <a:rPr lang="da-DK" dirty="0"/>
              <a:t> </a:t>
            </a:r>
            <a:r>
              <a:rPr lang="da-DK" dirty="0" err="1"/>
              <a:t>world</a:t>
            </a:r>
            <a:r>
              <a:rPr lang="da-DK" dirty="0"/>
              <a:t> </a:t>
            </a:r>
            <a:r>
              <a:rPr lang="da-DK" dirty="0" err="1"/>
              <a:t>wide</a:t>
            </a:r>
            <a:r>
              <a:rPr lang="da-DK" dirty="0"/>
              <a:t> </a:t>
            </a:r>
            <a:r>
              <a:rPr lang="da-DK" dirty="0" err="1"/>
              <a:t>prosperity</a:t>
            </a:r>
            <a:r>
              <a:rPr lang="da-DK" dirty="0"/>
              <a:t>?</a:t>
            </a:r>
          </a:p>
          <a:p>
            <a:pPr marL="285750" indent="-285750" algn="ctr">
              <a:buFont typeface="Arial" panose="020B0604020202020204" pitchFamily="34" charset="0"/>
              <a:buChar char="•"/>
            </a:pPr>
            <a:r>
              <a:rPr lang="da-DK" dirty="0"/>
              <a:t>In </a:t>
            </a:r>
            <a:r>
              <a:rPr lang="da-DK" dirty="0" err="1"/>
              <a:t>motivating</a:t>
            </a:r>
            <a:r>
              <a:rPr lang="da-DK" dirty="0"/>
              <a:t> </a:t>
            </a:r>
            <a:r>
              <a:rPr lang="da-DK" dirty="0" err="1"/>
              <a:t>people</a:t>
            </a:r>
            <a:r>
              <a:rPr lang="da-DK" dirty="0"/>
              <a:t> to </a:t>
            </a:r>
            <a:r>
              <a:rPr lang="da-DK" dirty="0" err="1"/>
              <a:t>produce</a:t>
            </a:r>
            <a:r>
              <a:rPr lang="da-DK" dirty="0"/>
              <a:t> for the common </a:t>
            </a:r>
            <a:r>
              <a:rPr lang="da-DK" dirty="0" err="1"/>
              <a:t>good</a:t>
            </a:r>
            <a:endParaRPr lang="da-DK" dirty="0"/>
          </a:p>
          <a:p>
            <a:pPr algn="ctr"/>
            <a:endParaRPr lang="da-DK" dirty="0"/>
          </a:p>
          <a:p>
            <a:pPr algn="ctr"/>
            <a:endParaRPr lang="da-DK" sz="2000" b="1" dirty="0"/>
          </a:p>
          <a:p>
            <a:pPr algn="ctr"/>
            <a:r>
              <a:rPr lang="da-DK" sz="2000" b="1" dirty="0" err="1"/>
              <a:t>Who</a:t>
            </a:r>
            <a:r>
              <a:rPr lang="da-DK" sz="2000" b="1" dirty="0"/>
              <a:t> </a:t>
            </a:r>
            <a:r>
              <a:rPr lang="da-DK" sz="2000" b="1" dirty="0" err="1"/>
              <a:t>owns</a:t>
            </a:r>
            <a:r>
              <a:rPr lang="da-DK" sz="2000" b="1" dirty="0"/>
              <a:t> the patent for Insulin?</a:t>
            </a:r>
          </a:p>
          <a:p>
            <a:pPr algn="ctr"/>
            <a:r>
              <a:rPr lang="da-DK" dirty="0" err="1"/>
              <a:t>Who</a:t>
            </a:r>
            <a:r>
              <a:rPr lang="da-DK" dirty="0"/>
              <a:t> </a:t>
            </a:r>
            <a:r>
              <a:rPr lang="da-DK" dirty="0" err="1"/>
              <a:t>owns</a:t>
            </a:r>
            <a:r>
              <a:rPr lang="da-DK" dirty="0"/>
              <a:t> the patents for </a:t>
            </a:r>
            <a:r>
              <a:rPr lang="da-DK" dirty="0" err="1"/>
              <a:t>production</a:t>
            </a:r>
            <a:r>
              <a:rPr lang="da-DK" dirty="0"/>
              <a:t> </a:t>
            </a:r>
            <a:r>
              <a:rPr lang="da-DK" dirty="0" err="1"/>
              <a:t>methods</a:t>
            </a:r>
            <a:r>
              <a:rPr lang="da-DK" dirty="0"/>
              <a:t>?</a:t>
            </a:r>
          </a:p>
          <a:p>
            <a:pPr algn="ctr"/>
            <a:r>
              <a:rPr lang="da-DK" dirty="0" err="1"/>
              <a:t>What</a:t>
            </a:r>
            <a:r>
              <a:rPr lang="da-DK" dirty="0"/>
              <a:t> is the MC </a:t>
            </a:r>
            <a:r>
              <a:rPr lang="da-DK" dirty="0" err="1"/>
              <a:t>curve</a:t>
            </a:r>
            <a:r>
              <a:rPr lang="da-DK" dirty="0"/>
              <a:t> for </a:t>
            </a:r>
            <a:r>
              <a:rPr lang="da-DK" dirty="0" err="1"/>
              <a:t>producing</a:t>
            </a:r>
            <a:r>
              <a:rPr lang="da-DK" dirty="0"/>
              <a:t> Insulin</a:t>
            </a:r>
          </a:p>
          <a:p>
            <a:pPr algn="ctr"/>
            <a:r>
              <a:rPr lang="da-DK" dirty="0"/>
              <a:t>* Is the Singapore system for </a:t>
            </a:r>
            <a:r>
              <a:rPr lang="da-DK" dirty="0" err="1"/>
              <a:t>traffic</a:t>
            </a:r>
            <a:r>
              <a:rPr lang="da-DK" dirty="0"/>
              <a:t> </a:t>
            </a:r>
            <a:r>
              <a:rPr lang="da-DK" dirty="0" err="1"/>
              <a:t>congestion</a:t>
            </a:r>
            <a:r>
              <a:rPr lang="da-DK" dirty="0"/>
              <a:t> a </a:t>
            </a:r>
            <a:r>
              <a:rPr lang="da-DK" dirty="0" err="1"/>
              <a:t>good</a:t>
            </a:r>
            <a:r>
              <a:rPr lang="da-DK" dirty="0"/>
              <a:t> </a:t>
            </a:r>
            <a:r>
              <a:rPr lang="da-DK" dirty="0" err="1"/>
              <a:t>one</a:t>
            </a:r>
            <a:r>
              <a:rPr lang="da-DK" dirty="0"/>
              <a:t>?</a:t>
            </a:r>
            <a:endParaRPr lang="en-US" dirty="0"/>
          </a:p>
          <a:p>
            <a:pPr algn="ctr"/>
            <a:endParaRPr lang="da-DK" dirty="0"/>
          </a:p>
          <a:p>
            <a:pPr algn="ctr"/>
            <a:r>
              <a:rPr lang="da-DK" dirty="0"/>
              <a:t>´</a:t>
            </a:r>
            <a:endParaRPr lang="en-US" dirty="0"/>
          </a:p>
        </p:txBody>
      </p:sp>
      <p:sp>
        <p:nvSpPr>
          <p:cNvPr id="3" name="Tekstfelt 2">
            <a:extLst>
              <a:ext uri="{FF2B5EF4-FFF2-40B4-BE49-F238E27FC236}">
                <a16:creationId xmlns:a16="http://schemas.microsoft.com/office/drawing/2014/main" id="{9E273401-ECAA-4678-8DA4-EE10ADF7CB38}"/>
              </a:ext>
            </a:extLst>
          </p:cNvPr>
          <p:cNvSpPr txBox="1"/>
          <p:nvPr/>
        </p:nvSpPr>
        <p:spPr>
          <a:xfrm>
            <a:off x="190671" y="5715046"/>
            <a:ext cx="3982180" cy="923330"/>
          </a:xfrm>
          <a:prstGeom prst="rect">
            <a:avLst/>
          </a:prstGeom>
          <a:noFill/>
        </p:spPr>
        <p:txBody>
          <a:bodyPr wrap="none" rtlCol="0">
            <a:spAutoFit/>
          </a:bodyPr>
          <a:lstStyle/>
          <a:p>
            <a:pPr marL="285750" indent="-285750" algn="ctr">
              <a:buFont typeface="Arial" panose="020B0604020202020204" pitchFamily="34" charset="0"/>
              <a:buChar char="•"/>
            </a:pPr>
            <a:r>
              <a:rPr lang="da-DK" dirty="0" err="1"/>
              <a:t>Externalities</a:t>
            </a:r>
            <a:r>
              <a:rPr lang="da-DK" dirty="0"/>
              <a:t>? </a:t>
            </a:r>
            <a:r>
              <a:rPr lang="da-DK" dirty="0" err="1"/>
              <a:t>Free</a:t>
            </a:r>
            <a:r>
              <a:rPr lang="da-DK" dirty="0"/>
              <a:t> rider?</a:t>
            </a:r>
          </a:p>
          <a:p>
            <a:pPr marL="285750" indent="-285750" algn="ctr">
              <a:buFont typeface="Arial" panose="020B0604020202020204" pitchFamily="34" charset="0"/>
              <a:buChar char="•"/>
            </a:pPr>
            <a:r>
              <a:rPr lang="da-DK" dirty="0"/>
              <a:t>”</a:t>
            </a:r>
            <a:r>
              <a:rPr lang="da-DK" dirty="0" err="1"/>
              <a:t>Tragedy</a:t>
            </a:r>
            <a:r>
              <a:rPr lang="da-DK" dirty="0"/>
              <a:t> of the Commons”?</a:t>
            </a:r>
          </a:p>
          <a:p>
            <a:pPr marL="285750" indent="-285750" algn="ctr">
              <a:buFont typeface="Arial" panose="020B0604020202020204" pitchFamily="34" charset="0"/>
              <a:buChar char="•"/>
            </a:pPr>
            <a:r>
              <a:rPr lang="da-DK" dirty="0" err="1"/>
              <a:t>Taxing</a:t>
            </a:r>
            <a:r>
              <a:rPr lang="da-DK" dirty="0"/>
              <a:t> – ”Race to the Bottom”?</a:t>
            </a:r>
            <a:endParaRPr lang="en-US" dirty="0"/>
          </a:p>
        </p:txBody>
      </p:sp>
      <p:pic>
        <p:nvPicPr>
          <p:cNvPr id="14" name="Billede 13">
            <a:extLst>
              <a:ext uri="{FF2B5EF4-FFF2-40B4-BE49-F238E27FC236}">
                <a16:creationId xmlns:a16="http://schemas.microsoft.com/office/drawing/2014/main" id="{925444F8-DCC5-42F3-A9E8-2C44858EA1E6}"/>
              </a:ext>
            </a:extLst>
          </p:cNvPr>
          <p:cNvPicPr>
            <a:picLocks noChangeAspect="1"/>
          </p:cNvPicPr>
          <p:nvPr/>
        </p:nvPicPr>
        <p:blipFill>
          <a:blip r:embed="rId2"/>
          <a:stretch>
            <a:fillRect/>
          </a:stretch>
        </p:blipFill>
        <p:spPr>
          <a:xfrm>
            <a:off x="5266030" y="4518783"/>
            <a:ext cx="1988297" cy="2216313"/>
          </a:xfrm>
          <a:prstGeom prst="rect">
            <a:avLst/>
          </a:prstGeom>
        </p:spPr>
      </p:pic>
    </p:spTree>
    <p:extLst>
      <p:ext uri="{BB962C8B-B14F-4D97-AF65-F5344CB8AC3E}">
        <p14:creationId xmlns:p14="http://schemas.microsoft.com/office/powerpoint/2010/main" val="2870984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127B7B-32C0-40DB-A36E-584C3AC7FC3E}"/>
              </a:ext>
            </a:extLst>
          </p:cNvPr>
          <p:cNvSpPr>
            <a:spLocks noGrp="1"/>
          </p:cNvSpPr>
          <p:nvPr>
            <p:ph type="title"/>
          </p:nvPr>
        </p:nvSpPr>
        <p:spPr/>
        <p:txBody>
          <a:bodyPr/>
          <a:lstStyle/>
          <a:p>
            <a:r>
              <a:rPr lang="da-DK" dirty="0"/>
              <a:t>Insulin</a:t>
            </a:r>
            <a:endParaRPr lang="en-US" dirty="0"/>
          </a:p>
        </p:txBody>
      </p:sp>
      <p:sp>
        <p:nvSpPr>
          <p:cNvPr id="3" name="Pladsholder til indhold 2">
            <a:extLst>
              <a:ext uri="{FF2B5EF4-FFF2-40B4-BE49-F238E27FC236}">
                <a16:creationId xmlns:a16="http://schemas.microsoft.com/office/drawing/2014/main" id="{25B15156-8D08-4DA6-ACF5-86A534689AFB}"/>
              </a:ext>
            </a:extLst>
          </p:cNvPr>
          <p:cNvSpPr>
            <a:spLocks noGrp="1"/>
          </p:cNvSpPr>
          <p:nvPr>
            <p:ph idx="1"/>
          </p:nvPr>
        </p:nvSpPr>
        <p:spPr>
          <a:xfrm>
            <a:off x="590550" y="2404110"/>
            <a:ext cx="10820400" cy="3463289"/>
          </a:xfrm>
        </p:spPr>
        <p:txBody>
          <a:bodyPr>
            <a:normAutofit/>
          </a:bodyPr>
          <a:lstStyle/>
          <a:p>
            <a:pPr algn="ctr"/>
            <a:r>
              <a:rPr lang="en-US" b="0" i="0" dirty="0">
                <a:effectLst/>
                <a:latin typeface="Balto"/>
              </a:rPr>
              <a:t>When inventor Frederick Banting discovered insulin in 1923, he </a:t>
            </a:r>
            <a:r>
              <a:rPr lang="en-US" b="1" i="0" dirty="0">
                <a:effectLst/>
                <a:latin typeface="Balto"/>
                <a:hlinkClick r:id="rId2">
                  <a:extLst>
                    <a:ext uri="{A12FA001-AC4F-418D-AE19-62706E023703}">
                      <ahyp:hlinkClr xmlns:ahyp="http://schemas.microsoft.com/office/drawing/2018/hyperlinkcolor" val="tx"/>
                    </a:ext>
                  </a:extLst>
                </a:hlinkClick>
              </a:rPr>
              <a:t>refused to put his name on the patent</a:t>
            </a:r>
            <a:r>
              <a:rPr lang="en-US" b="0" i="0" dirty="0">
                <a:effectLst/>
                <a:latin typeface="Balto"/>
              </a:rPr>
              <a:t>. He felt it was unethical for a doctor to profit from a discovery that would save lives. Banting’s co-inventors, James </a:t>
            </a:r>
            <a:r>
              <a:rPr lang="en-US" b="0" i="0" dirty="0" err="1">
                <a:effectLst/>
                <a:latin typeface="Balto"/>
              </a:rPr>
              <a:t>Collip</a:t>
            </a:r>
            <a:r>
              <a:rPr lang="en-US" b="0" i="0" dirty="0">
                <a:effectLst/>
                <a:latin typeface="Balto"/>
              </a:rPr>
              <a:t> and Charles Best, sold the insulin patent to the University of Toronto for a mere $1. They wanted everyone who needed their medication to be able to afford it.</a:t>
            </a:r>
          </a:p>
          <a:p>
            <a:pPr algn="ctr"/>
            <a:endParaRPr lang="en-US" dirty="0">
              <a:latin typeface="Balto"/>
            </a:endParaRPr>
          </a:p>
          <a:p>
            <a:pPr algn="ctr"/>
            <a:r>
              <a:rPr lang="en-US" b="0" i="0" dirty="0">
                <a:effectLst/>
                <a:latin typeface="Balto"/>
              </a:rPr>
              <a:t>According to a </a:t>
            </a:r>
            <a:r>
              <a:rPr lang="en-US" b="1" i="0" dirty="0">
                <a:effectLst/>
                <a:latin typeface="Balto"/>
                <a:hlinkClick r:id="rId3">
                  <a:extLst>
                    <a:ext uri="{A12FA001-AC4F-418D-AE19-62706E023703}">
                      <ahyp:hlinkClr xmlns:ahyp="http://schemas.microsoft.com/office/drawing/2018/hyperlinkcolor" val="tx"/>
                    </a:ext>
                  </a:extLst>
                </a:hlinkClick>
              </a:rPr>
              <a:t>2017 Lancet paper</a:t>
            </a:r>
            <a:r>
              <a:rPr lang="en-US" b="0" i="0" dirty="0">
                <a:effectLst/>
                <a:latin typeface="Balto"/>
              </a:rPr>
              <a:t> on insulin price increases, “Older insulins have been successively replaced with newer, incrementally improved products covered by numerous additional patents.” </a:t>
            </a:r>
            <a:endParaRPr lang="en-US" dirty="0"/>
          </a:p>
        </p:txBody>
      </p:sp>
    </p:spTree>
    <p:extLst>
      <p:ext uri="{BB962C8B-B14F-4D97-AF65-F5344CB8AC3E}">
        <p14:creationId xmlns:p14="http://schemas.microsoft.com/office/powerpoint/2010/main" val="2873298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381E7D52-B982-4BC6-B869-34B4059DCBDA}"/>
              </a:ext>
            </a:extLst>
          </p:cNvPr>
          <p:cNvSpPr txBox="1"/>
          <p:nvPr/>
        </p:nvSpPr>
        <p:spPr>
          <a:xfrm>
            <a:off x="189388" y="2556769"/>
            <a:ext cx="11735519" cy="523220"/>
          </a:xfrm>
          <a:prstGeom prst="rect">
            <a:avLst/>
          </a:prstGeom>
          <a:noFill/>
        </p:spPr>
        <p:txBody>
          <a:bodyPr wrap="square" rtlCol="0">
            <a:spAutoFit/>
          </a:bodyPr>
          <a:lstStyle/>
          <a:p>
            <a:pPr algn="ctr"/>
            <a:r>
              <a:rPr lang="da-DK" sz="2800" i="1" dirty="0"/>
              <a:t>”ESG </a:t>
            </a:r>
            <a:r>
              <a:rPr lang="da-DK" sz="2800" i="1" dirty="0" err="1"/>
              <a:t>might</a:t>
            </a:r>
            <a:r>
              <a:rPr lang="da-DK" sz="2800" i="1" dirty="0"/>
              <a:t> </a:t>
            </a:r>
            <a:r>
              <a:rPr lang="da-DK" sz="2800" i="1" dirty="0" err="1"/>
              <a:t>be</a:t>
            </a:r>
            <a:r>
              <a:rPr lang="da-DK" sz="2800" i="1" dirty="0"/>
              <a:t> the biggest </a:t>
            </a:r>
            <a:r>
              <a:rPr lang="da-DK" sz="2800" i="1" dirty="0" err="1"/>
              <a:t>change</a:t>
            </a:r>
            <a:r>
              <a:rPr lang="da-DK" sz="2800" i="1" dirty="0"/>
              <a:t> ever to </a:t>
            </a:r>
            <a:r>
              <a:rPr lang="da-DK" sz="2800" i="1" dirty="0" err="1"/>
              <a:t>financial</a:t>
            </a:r>
            <a:r>
              <a:rPr lang="da-DK" sz="2800" i="1" dirty="0"/>
              <a:t> institutions!”</a:t>
            </a:r>
            <a:endParaRPr lang="en-US" sz="2800" i="1" dirty="0"/>
          </a:p>
        </p:txBody>
      </p:sp>
    </p:spTree>
    <p:extLst>
      <p:ext uri="{BB962C8B-B14F-4D97-AF65-F5344CB8AC3E}">
        <p14:creationId xmlns:p14="http://schemas.microsoft.com/office/powerpoint/2010/main" val="2456159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21F621B9-9027-4354-8C9B-892F6D35051C}"/>
              </a:ext>
            </a:extLst>
          </p:cNvPr>
          <p:cNvSpPr>
            <a:spLocks noGrp="1"/>
          </p:cNvSpPr>
          <p:nvPr>
            <p:ph idx="1"/>
          </p:nvPr>
        </p:nvSpPr>
        <p:spPr>
          <a:xfrm>
            <a:off x="138112" y="1264052"/>
            <a:ext cx="11915775" cy="4190260"/>
          </a:xfrm>
        </p:spPr>
        <p:txBody>
          <a:bodyPr>
            <a:noAutofit/>
          </a:bodyPr>
          <a:lstStyle/>
          <a:p>
            <a:pPr algn="ctr"/>
            <a:r>
              <a:rPr lang="en-US" sz="2400" b="0" i="0" u="none" strike="noStrike" dirty="0">
                <a:solidFill>
                  <a:srgbClr val="FFFF00"/>
                </a:solidFill>
                <a:effectLst/>
                <a:latin typeface="Open Sans" panose="020B0606030504020204" pitchFamily="34" charset="0"/>
                <a:hlinkClick r:id="rId2">
                  <a:extLst>
                    <a:ext uri="{A12FA001-AC4F-418D-AE19-62706E023703}">
                      <ahyp:hlinkClr xmlns:ahyp="http://schemas.microsoft.com/office/drawing/2018/hyperlinkcolor" val="tx"/>
                    </a:ext>
                  </a:extLst>
                </a:hlinkClick>
              </a:rPr>
              <a:t>“</a:t>
            </a:r>
            <a:r>
              <a:rPr lang="en-US" sz="2400" b="0" i="1" u="none" strike="noStrike" dirty="0">
                <a:solidFill>
                  <a:srgbClr val="FFFF00"/>
                </a:solidFill>
                <a:effectLst/>
                <a:latin typeface="Open Sans" panose="020B0606030504020204" pitchFamily="34" charset="0"/>
                <a:hlinkClick r:id="rId2">
                  <a:extLst>
                    <a:ext uri="{A12FA001-AC4F-418D-AE19-62706E023703}">
                      <ahyp:hlinkClr xmlns:ahyp="http://schemas.microsoft.com/office/drawing/2018/hyperlinkcolor" val="tx"/>
                    </a:ext>
                  </a:extLst>
                </a:hlinkClick>
              </a:rPr>
              <a:t>Goldman Sachs</a:t>
            </a:r>
            <a:r>
              <a:rPr lang="en-US" sz="2400" b="0" i="1" dirty="0">
                <a:solidFill>
                  <a:srgbClr val="FFFF00"/>
                </a:solidFill>
                <a:effectLst/>
                <a:latin typeface="Open Sans" panose="020B0606030504020204" pitchFamily="34" charset="0"/>
              </a:rPr>
              <a:t>, for example, announced they would spend US$750 billion on sustainable finance over the next decade. </a:t>
            </a:r>
          </a:p>
          <a:p>
            <a:pPr algn="ctr"/>
            <a:endParaRPr lang="en-US" sz="1400" b="0" i="1" dirty="0">
              <a:solidFill>
                <a:srgbClr val="FFFF00"/>
              </a:solidFill>
              <a:effectLst/>
              <a:latin typeface="Open Sans" panose="020B0606030504020204" pitchFamily="34" charset="0"/>
            </a:endParaRPr>
          </a:p>
          <a:p>
            <a:pPr algn="ctr"/>
            <a:r>
              <a:rPr lang="en-US" sz="2400" b="0" i="1" dirty="0">
                <a:solidFill>
                  <a:srgbClr val="FFFF00"/>
                </a:solidFill>
                <a:effectLst/>
                <a:latin typeface="Open Sans" panose="020B0606030504020204" pitchFamily="34" charset="0"/>
              </a:rPr>
              <a:t>Bank of America has pledged US$300 billion to sustainable investments</a:t>
            </a:r>
            <a:r>
              <a:rPr lang="en-US" sz="2400" b="0" i="1" baseline="30000" dirty="0">
                <a:solidFill>
                  <a:srgbClr val="FFFF00"/>
                </a:solidFill>
                <a:effectLst/>
                <a:latin typeface="Open Sans" panose="020B0606030504020204" pitchFamily="34" charset="0"/>
              </a:rPr>
              <a:t>3</a:t>
            </a:r>
            <a:r>
              <a:rPr lang="en-US" sz="2400" b="0" i="1" dirty="0">
                <a:solidFill>
                  <a:srgbClr val="FFFF00"/>
                </a:solidFill>
                <a:effectLst/>
                <a:latin typeface="Open Sans" panose="020B0606030504020204" pitchFamily="34" charset="0"/>
              </a:rPr>
              <a:t>. </a:t>
            </a:r>
          </a:p>
          <a:p>
            <a:pPr algn="ctr"/>
            <a:endParaRPr lang="en-US" sz="1400" b="0" i="1" dirty="0">
              <a:solidFill>
                <a:srgbClr val="FFFF00"/>
              </a:solidFill>
              <a:effectLst/>
              <a:latin typeface="Open Sans" panose="020B0606030504020204" pitchFamily="34" charset="0"/>
            </a:endParaRPr>
          </a:p>
          <a:p>
            <a:pPr algn="ctr"/>
            <a:r>
              <a:rPr lang="en-US" sz="2400" b="0" i="1" dirty="0">
                <a:solidFill>
                  <a:srgbClr val="FFFF00"/>
                </a:solidFill>
                <a:effectLst/>
                <a:latin typeface="Open Sans" panose="020B0606030504020204" pitchFamily="34" charset="0"/>
              </a:rPr>
              <a:t>Virtually every large global bank has made some sort of commitment — both financial and otherwise. </a:t>
            </a:r>
          </a:p>
          <a:p>
            <a:pPr algn="ctr"/>
            <a:endParaRPr lang="en-US" sz="1400" b="0" i="1" dirty="0">
              <a:solidFill>
                <a:srgbClr val="FFFF00"/>
              </a:solidFill>
              <a:effectLst/>
              <a:latin typeface="Open Sans" panose="020B0606030504020204" pitchFamily="34" charset="0"/>
            </a:endParaRPr>
          </a:p>
          <a:p>
            <a:pPr algn="ctr"/>
            <a:r>
              <a:rPr lang="en-US" sz="2400" b="0" i="1" dirty="0">
                <a:solidFill>
                  <a:srgbClr val="FFFF00"/>
                </a:solidFill>
                <a:effectLst/>
                <a:latin typeface="Open Sans" panose="020B0606030504020204" pitchFamily="34" charset="0"/>
              </a:rPr>
              <a:t>The point is that the leaders are making ESG a CEO-level and Board-level mandate; they are elevating the issue to the highest levels of the organization.”</a:t>
            </a:r>
          </a:p>
          <a:p>
            <a:pPr algn="ctr"/>
            <a:r>
              <a:rPr lang="en-US" sz="2400" dirty="0">
                <a:solidFill>
                  <a:srgbClr val="FFFF00"/>
                </a:solidFill>
                <a:latin typeface="Open Sans" panose="020B0606030504020204" pitchFamily="34" charset="0"/>
              </a:rPr>
              <a:t>KPMG, 2021</a:t>
            </a:r>
            <a:endParaRPr lang="en-US" sz="2400" dirty="0">
              <a:solidFill>
                <a:srgbClr val="FFFF00"/>
              </a:solidFill>
            </a:endParaRPr>
          </a:p>
        </p:txBody>
      </p:sp>
      <p:sp>
        <p:nvSpPr>
          <p:cNvPr id="4" name="Rektangel: afrundede hjørner 3">
            <a:extLst>
              <a:ext uri="{FF2B5EF4-FFF2-40B4-BE49-F238E27FC236}">
                <a16:creationId xmlns:a16="http://schemas.microsoft.com/office/drawing/2014/main" id="{278B52B1-88D2-495C-A569-A903C97F629B}"/>
              </a:ext>
            </a:extLst>
          </p:cNvPr>
          <p:cNvSpPr/>
          <p:nvPr/>
        </p:nvSpPr>
        <p:spPr>
          <a:xfrm>
            <a:off x="1413579" y="5568329"/>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ESG Investing</a:t>
            </a:r>
            <a:endParaRPr lang="en-US" dirty="0"/>
          </a:p>
        </p:txBody>
      </p:sp>
      <p:sp>
        <p:nvSpPr>
          <p:cNvPr id="5" name="Rektangel: afrundede hjørner 4">
            <a:extLst>
              <a:ext uri="{FF2B5EF4-FFF2-40B4-BE49-F238E27FC236}">
                <a16:creationId xmlns:a16="http://schemas.microsoft.com/office/drawing/2014/main" id="{44644177-A7C3-416B-8291-D7AD477F2E4D}"/>
              </a:ext>
            </a:extLst>
          </p:cNvPr>
          <p:cNvSpPr/>
          <p:nvPr/>
        </p:nvSpPr>
        <p:spPr>
          <a:xfrm>
            <a:off x="3689032" y="5568329"/>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Sustainable</a:t>
            </a:r>
            <a:r>
              <a:rPr lang="da-DK" b="1" dirty="0"/>
              <a:t> </a:t>
            </a:r>
          </a:p>
          <a:p>
            <a:pPr algn="ctr"/>
            <a:r>
              <a:rPr lang="da-DK" b="1" dirty="0"/>
              <a:t>ETF</a:t>
            </a:r>
            <a:endParaRPr lang="en-US" dirty="0"/>
          </a:p>
        </p:txBody>
      </p:sp>
      <p:sp>
        <p:nvSpPr>
          <p:cNvPr id="6" name="Rektangel: afrundede hjørner 5">
            <a:extLst>
              <a:ext uri="{FF2B5EF4-FFF2-40B4-BE49-F238E27FC236}">
                <a16:creationId xmlns:a16="http://schemas.microsoft.com/office/drawing/2014/main" id="{BCCD14C5-AFDE-4EAA-B815-2B414CC859D6}"/>
              </a:ext>
            </a:extLst>
          </p:cNvPr>
          <p:cNvSpPr/>
          <p:nvPr/>
        </p:nvSpPr>
        <p:spPr>
          <a:xfrm>
            <a:off x="5976132" y="5568329"/>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Green </a:t>
            </a:r>
          </a:p>
          <a:p>
            <a:pPr algn="ctr"/>
            <a:r>
              <a:rPr lang="da-DK" b="1" dirty="0"/>
              <a:t>Loans</a:t>
            </a:r>
          </a:p>
          <a:p>
            <a:pPr algn="ctr"/>
            <a:r>
              <a:rPr lang="da-DK" sz="1400" b="1" dirty="0"/>
              <a:t>(Green Loan </a:t>
            </a:r>
            <a:r>
              <a:rPr lang="da-DK" sz="1400" b="1" dirty="0" err="1"/>
              <a:t>Principles</a:t>
            </a:r>
            <a:r>
              <a:rPr lang="da-DK" sz="1400" b="1" dirty="0"/>
              <a:t>)</a:t>
            </a:r>
            <a:endParaRPr lang="en-US" sz="1400" dirty="0"/>
          </a:p>
        </p:txBody>
      </p:sp>
      <p:sp>
        <p:nvSpPr>
          <p:cNvPr id="7" name="Rektangel: afrundede hjørner 6">
            <a:extLst>
              <a:ext uri="{FF2B5EF4-FFF2-40B4-BE49-F238E27FC236}">
                <a16:creationId xmlns:a16="http://schemas.microsoft.com/office/drawing/2014/main" id="{B96E224A-BA83-4B9F-A99B-DB72692C70F2}"/>
              </a:ext>
            </a:extLst>
          </p:cNvPr>
          <p:cNvSpPr/>
          <p:nvPr/>
        </p:nvSpPr>
        <p:spPr>
          <a:xfrm>
            <a:off x="8263232" y="5568329"/>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ESG Targets</a:t>
            </a:r>
          </a:p>
          <a:p>
            <a:pPr algn="ctr"/>
            <a:r>
              <a:rPr lang="da-DK" b="1" dirty="0"/>
              <a:t>Loans</a:t>
            </a:r>
            <a:endParaRPr lang="en-US" dirty="0"/>
          </a:p>
        </p:txBody>
      </p:sp>
      <p:sp>
        <p:nvSpPr>
          <p:cNvPr id="2" name="Tekstfelt 1">
            <a:extLst>
              <a:ext uri="{FF2B5EF4-FFF2-40B4-BE49-F238E27FC236}">
                <a16:creationId xmlns:a16="http://schemas.microsoft.com/office/drawing/2014/main" id="{0F9A811E-98FC-490E-A670-A42EED465534}"/>
              </a:ext>
            </a:extLst>
          </p:cNvPr>
          <p:cNvSpPr txBox="1"/>
          <p:nvPr/>
        </p:nvSpPr>
        <p:spPr>
          <a:xfrm>
            <a:off x="6095999" y="476250"/>
            <a:ext cx="5415265" cy="584775"/>
          </a:xfrm>
          <a:prstGeom prst="rect">
            <a:avLst/>
          </a:prstGeom>
          <a:noFill/>
        </p:spPr>
        <p:txBody>
          <a:bodyPr wrap="none" rtlCol="0">
            <a:spAutoFit/>
          </a:bodyPr>
          <a:lstStyle/>
          <a:p>
            <a:r>
              <a:rPr lang="da-DK" sz="3200" dirty="0" err="1"/>
              <a:t>Financing</a:t>
            </a:r>
            <a:r>
              <a:rPr lang="da-DK" sz="3200" dirty="0"/>
              <a:t> is a </a:t>
            </a:r>
            <a:r>
              <a:rPr lang="da-DK" sz="3200" dirty="0" err="1"/>
              <a:t>strong</a:t>
            </a:r>
            <a:r>
              <a:rPr lang="da-DK" sz="3200" dirty="0"/>
              <a:t> driver</a:t>
            </a:r>
            <a:endParaRPr lang="en-US" sz="3200" dirty="0"/>
          </a:p>
        </p:txBody>
      </p:sp>
    </p:spTree>
    <p:extLst>
      <p:ext uri="{BB962C8B-B14F-4D97-AF65-F5344CB8AC3E}">
        <p14:creationId xmlns:p14="http://schemas.microsoft.com/office/powerpoint/2010/main" val="1426115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felt 6">
            <a:extLst>
              <a:ext uri="{FF2B5EF4-FFF2-40B4-BE49-F238E27FC236}">
                <a16:creationId xmlns:a16="http://schemas.microsoft.com/office/drawing/2014/main" id="{3C3926C1-AE7D-46E2-A04A-B9100A96E89A}"/>
              </a:ext>
            </a:extLst>
          </p:cNvPr>
          <p:cNvSpPr txBox="1"/>
          <p:nvPr/>
        </p:nvSpPr>
        <p:spPr>
          <a:xfrm>
            <a:off x="8684201" y="1383178"/>
            <a:ext cx="2974645" cy="461665"/>
          </a:xfrm>
          <a:prstGeom prst="rect">
            <a:avLst/>
          </a:prstGeom>
          <a:noFill/>
        </p:spPr>
        <p:txBody>
          <a:bodyPr wrap="square" rtlCol="0">
            <a:spAutoFit/>
          </a:bodyPr>
          <a:lstStyle/>
          <a:p>
            <a:pPr algn="ctr"/>
            <a:r>
              <a:rPr lang="da-DK" sz="2400" b="1" dirty="0"/>
              <a:t>ESG Framework</a:t>
            </a:r>
          </a:p>
        </p:txBody>
      </p:sp>
      <p:sp>
        <p:nvSpPr>
          <p:cNvPr id="2" name="Tekstfelt 1">
            <a:extLst>
              <a:ext uri="{FF2B5EF4-FFF2-40B4-BE49-F238E27FC236}">
                <a16:creationId xmlns:a16="http://schemas.microsoft.com/office/drawing/2014/main" id="{EBC8A95E-EAE1-4C39-BF05-088BEE5D2659}"/>
              </a:ext>
            </a:extLst>
          </p:cNvPr>
          <p:cNvSpPr txBox="1"/>
          <p:nvPr/>
        </p:nvSpPr>
        <p:spPr>
          <a:xfrm>
            <a:off x="8593584" y="2299317"/>
            <a:ext cx="3065263" cy="2031325"/>
          </a:xfrm>
          <a:prstGeom prst="rect">
            <a:avLst/>
          </a:prstGeom>
          <a:noFill/>
        </p:spPr>
        <p:txBody>
          <a:bodyPr wrap="none" rtlCol="0">
            <a:spAutoFit/>
          </a:bodyPr>
          <a:lstStyle/>
          <a:p>
            <a:pPr algn="ctr"/>
            <a:r>
              <a:rPr lang="da-DK" dirty="0" err="1"/>
              <a:t>Introduction</a:t>
            </a:r>
            <a:endParaRPr lang="da-DK" dirty="0"/>
          </a:p>
          <a:p>
            <a:pPr marL="342900" indent="-342900">
              <a:buAutoNum type="arabicPeriod"/>
            </a:pPr>
            <a:endParaRPr lang="da-DK" dirty="0"/>
          </a:p>
          <a:p>
            <a:pPr marL="342900" indent="-342900">
              <a:buAutoNum type="arabicPeriod"/>
            </a:pPr>
            <a:r>
              <a:rPr lang="da-DK" dirty="0"/>
              <a:t>The </a:t>
            </a:r>
            <a:r>
              <a:rPr lang="da-DK" dirty="0" err="1"/>
              <a:t>history</a:t>
            </a:r>
            <a:r>
              <a:rPr lang="da-DK" dirty="0"/>
              <a:t> of ESG</a:t>
            </a:r>
          </a:p>
          <a:p>
            <a:pPr marL="342900" indent="-342900">
              <a:buAutoNum type="arabicPeriod"/>
            </a:pPr>
            <a:r>
              <a:rPr lang="da-DK" dirty="0" err="1"/>
              <a:t>Theoretical</a:t>
            </a:r>
            <a:r>
              <a:rPr lang="da-DK" dirty="0"/>
              <a:t> Framework</a:t>
            </a:r>
          </a:p>
          <a:p>
            <a:pPr marL="342900" indent="-342900">
              <a:buAutoNum type="arabicPeriod"/>
            </a:pPr>
            <a:r>
              <a:rPr lang="da-DK" dirty="0" err="1"/>
              <a:t>Regulatory</a:t>
            </a:r>
            <a:r>
              <a:rPr lang="da-DK" dirty="0"/>
              <a:t> trends</a:t>
            </a:r>
          </a:p>
          <a:p>
            <a:pPr marL="342900" indent="-342900">
              <a:buAutoNum type="arabicPeriod"/>
            </a:pPr>
            <a:r>
              <a:rPr lang="da-DK" dirty="0"/>
              <a:t>Industry </a:t>
            </a:r>
            <a:r>
              <a:rPr lang="da-DK" dirty="0" err="1"/>
              <a:t>Experiences</a:t>
            </a:r>
            <a:endParaRPr lang="da-DK" dirty="0"/>
          </a:p>
          <a:p>
            <a:pPr marL="342900" indent="-342900">
              <a:buAutoNum type="arabicPeriod"/>
            </a:pPr>
            <a:endParaRPr lang="en-US" dirty="0"/>
          </a:p>
        </p:txBody>
      </p:sp>
      <p:pic>
        <p:nvPicPr>
          <p:cNvPr id="1028" name="Picture 4" descr="The Rise of &amp;#39;S&amp;#39; in ESG in Reducing Corporate Risk — KERAMIDA Inc.">
            <a:extLst>
              <a:ext uri="{FF2B5EF4-FFF2-40B4-BE49-F238E27FC236}">
                <a16:creationId xmlns:a16="http://schemas.microsoft.com/office/drawing/2014/main" id="{33268C13-DFCD-4404-BDC9-666C973879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153" y="1488066"/>
            <a:ext cx="7563775" cy="25655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kstfelt 4">
            <a:extLst>
              <a:ext uri="{FF2B5EF4-FFF2-40B4-BE49-F238E27FC236}">
                <a16:creationId xmlns:a16="http://schemas.microsoft.com/office/drawing/2014/main" id="{DBC58493-3DEA-4C5E-A2BE-A9744F9D6A7F}"/>
              </a:ext>
            </a:extLst>
          </p:cNvPr>
          <p:cNvSpPr txBox="1"/>
          <p:nvPr/>
        </p:nvSpPr>
        <p:spPr>
          <a:xfrm>
            <a:off x="533153" y="4656615"/>
            <a:ext cx="2449710" cy="1200329"/>
          </a:xfrm>
          <a:prstGeom prst="rect">
            <a:avLst/>
          </a:prstGeom>
          <a:noFill/>
        </p:spPr>
        <p:txBody>
          <a:bodyPr wrap="none" rtlCol="0">
            <a:spAutoFit/>
          </a:bodyPr>
          <a:lstStyle/>
          <a:p>
            <a:pPr algn="ctr"/>
            <a:r>
              <a:rPr lang="da-DK" sz="2400" dirty="0" err="1"/>
              <a:t>Consumption</a:t>
            </a:r>
            <a:endParaRPr lang="da-DK" sz="2400" dirty="0"/>
          </a:p>
          <a:p>
            <a:pPr algn="ctr"/>
            <a:r>
              <a:rPr lang="da-DK" sz="2400" dirty="0"/>
              <a:t>Waste</a:t>
            </a:r>
          </a:p>
          <a:p>
            <a:pPr algn="ctr"/>
            <a:r>
              <a:rPr lang="da-DK" sz="2400" dirty="0" err="1"/>
              <a:t>Consequences</a:t>
            </a:r>
            <a:endParaRPr lang="en-US" sz="2400" dirty="0"/>
          </a:p>
        </p:txBody>
      </p:sp>
      <p:sp>
        <p:nvSpPr>
          <p:cNvPr id="10" name="Tekstfelt 9">
            <a:extLst>
              <a:ext uri="{FF2B5EF4-FFF2-40B4-BE49-F238E27FC236}">
                <a16:creationId xmlns:a16="http://schemas.microsoft.com/office/drawing/2014/main" id="{3A341A57-06B3-400C-8846-C896A38E8153}"/>
              </a:ext>
            </a:extLst>
          </p:cNvPr>
          <p:cNvSpPr txBox="1"/>
          <p:nvPr/>
        </p:nvSpPr>
        <p:spPr>
          <a:xfrm>
            <a:off x="3780237" y="4675694"/>
            <a:ext cx="1518364" cy="461665"/>
          </a:xfrm>
          <a:prstGeom prst="rect">
            <a:avLst/>
          </a:prstGeom>
          <a:noFill/>
        </p:spPr>
        <p:txBody>
          <a:bodyPr wrap="none" rtlCol="0">
            <a:spAutoFit/>
          </a:bodyPr>
          <a:lstStyle/>
          <a:p>
            <a:pPr algn="ctr"/>
            <a:r>
              <a:rPr lang="da-DK" sz="2400" dirty="0"/>
              <a:t>Relations</a:t>
            </a:r>
            <a:endParaRPr lang="en-US" sz="2400" dirty="0"/>
          </a:p>
        </p:txBody>
      </p:sp>
      <p:sp>
        <p:nvSpPr>
          <p:cNvPr id="11" name="Tekstfelt 10">
            <a:extLst>
              <a:ext uri="{FF2B5EF4-FFF2-40B4-BE49-F238E27FC236}">
                <a16:creationId xmlns:a16="http://schemas.microsoft.com/office/drawing/2014/main" id="{103B38C0-E138-43FC-AF4C-EE71B1240B82}"/>
              </a:ext>
            </a:extLst>
          </p:cNvPr>
          <p:cNvSpPr txBox="1"/>
          <p:nvPr/>
        </p:nvSpPr>
        <p:spPr>
          <a:xfrm>
            <a:off x="6624312" y="4656615"/>
            <a:ext cx="1564852" cy="461665"/>
          </a:xfrm>
          <a:prstGeom prst="rect">
            <a:avLst/>
          </a:prstGeom>
          <a:noFill/>
        </p:spPr>
        <p:txBody>
          <a:bodyPr wrap="none" rtlCol="0">
            <a:spAutoFit/>
          </a:bodyPr>
          <a:lstStyle/>
          <a:p>
            <a:pPr algn="ctr"/>
            <a:r>
              <a:rPr lang="da-DK" sz="2400" dirty="0"/>
              <a:t>Decisions</a:t>
            </a:r>
            <a:endParaRPr lang="en-US" sz="2400" dirty="0"/>
          </a:p>
        </p:txBody>
      </p:sp>
      <p:sp>
        <p:nvSpPr>
          <p:cNvPr id="12" name="Titel 1">
            <a:extLst>
              <a:ext uri="{FF2B5EF4-FFF2-40B4-BE49-F238E27FC236}">
                <a16:creationId xmlns:a16="http://schemas.microsoft.com/office/drawing/2014/main" id="{D0BE96E9-5B0D-47AD-87CB-77B10E82087A}"/>
              </a:ext>
            </a:extLst>
          </p:cNvPr>
          <p:cNvSpPr txBox="1">
            <a:spLocks/>
          </p:cNvSpPr>
          <p:nvPr/>
        </p:nvSpPr>
        <p:spPr>
          <a:xfrm>
            <a:off x="3392012" y="-35124"/>
            <a:ext cx="8610600" cy="12930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r>
              <a:rPr lang="en-US" dirty="0">
                <a:latin typeface="-apple-system"/>
              </a:rPr>
              <a:t>Overview What is ESG?</a:t>
            </a:r>
            <a:endParaRPr lang="en-US" dirty="0"/>
          </a:p>
        </p:txBody>
      </p:sp>
      <p:sp>
        <p:nvSpPr>
          <p:cNvPr id="15" name="Tekstfelt 14">
            <a:extLst>
              <a:ext uri="{FF2B5EF4-FFF2-40B4-BE49-F238E27FC236}">
                <a16:creationId xmlns:a16="http://schemas.microsoft.com/office/drawing/2014/main" id="{AF7A61F5-C893-423F-9538-ADEC12A040C4}"/>
              </a:ext>
            </a:extLst>
          </p:cNvPr>
          <p:cNvSpPr txBox="1"/>
          <p:nvPr/>
        </p:nvSpPr>
        <p:spPr>
          <a:xfrm>
            <a:off x="189388" y="6375993"/>
            <a:ext cx="10942419" cy="369332"/>
          </a:xfrm>
          <a:prstGeom prst="rect">
            <a:avLst/>
          </a:prstGeom>
          <a:noFill/>
        </p:spPr>
        <p:txBody>
          <a:bodyPr wrap="none" rtlCol="0">
            <a:spAutoFit/>
          </a:bodyPr>
          <a:lstStyle/>
          <a:p>
            <a:r>
              <a:rPr lang="da-DK" i="1" dirty="0"/>
              <a:t>”</a:t>
            </a:r>
            <a:r>
              <a:rPr lang="da-DK" i="1" dirty="0" err="1"/>
              <a:t>Around</a:t>
            </a:r>
            <a:r>
              <a:rPr lang="da-DK" i="1" dirty="0"/>
              <a:t> 30% of </a:t>
            </a:r>
            <a:r>
              <a:rPr lang="da-DK" i="1" dirty="0" err="1"/>
              <a:t>worldwide</a:t>
            </a:r>
            <a:r>
              <a:rPr lang="da-DK" i="1" dirty="0"/>
              <a:t> </a:t>
            </a:r>
            <a:r>
              <a:rPr lang="da-DK" i="1" dirty="0" err="1"/>
              <a:t>professionally</a:t>
            </a:r>
            <a:r>
              <a:rPr lang="da-DK" i="1" dirty="0"/>
              <a:t> </a:t>
            </a:r>
            <a:r>
              <a:rPr lang="da-DK" i="1" dirty="0" err="1"/>
              <a:t>managed</a:t>
            </a:r>
            <a:r>
              <a:rPr lang="da-DK" i="1" dirty="0"/>
              <a:t> assets </a:t>
            </a:r>
            <a:r>
              <a:rPr lang="da-DK" i="1" dirty="0" err="1"/>
              <a:t>are</a:t>
            </a:r>
            <a:r>
              <a:rPr lang="da-DK" i="1" dirty="0"/>
              <a:t> </a:t>
            </a:r>
            <a:r>
              <a:rPr lang="da-DK" i="1" dirty="0" err="1"/>
              <a:t>roughly</a:t>
            </a:r>
            <a:r>
              <a:rPr lang="da-DK" i="1" dirty="0"/>
              <a:t> 30 trillion USD”, </a:t>
            </a:r>
            <a:r>
              <a:rPr lang="da-DK" i="1" dirty="0" err="1"/>
              <a:t>Harward</a:t>
            </a:r>
            <a:r>
              <a:rPr lang="da-DK" i="1" dirty="0"/>
              <a:t> (2)</a:t>
            </a:r>
            <a:endParaRPr lang="en-US" i="1" dirty="0"/>
          </a:p>
        </p:txBody>
      </p:sp>
    </p:spTree>
    <p:extLst>
      <p:ext uri="{BB962C8B-B14F-4D97-AF65-F5344CB8AC3E}">
        <p14:creationId xmlns:p14="http://schemas.microsoft.com/office/powerpoint/2010/main" val="2237581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968B1-66D5-4429-A3BA-201A0A909964}"/>
              </a:ext>
            </a:extLst>
          </p:cNvPr>
          <p:cNvSpPr>
            <a:spLocks noGrp="1"/>
          </p:cNvSpPr>
          <p:nvPr>
            <p:ph type="title"/>
          </p:nvPr>
        </p:nvSpPr>
        <p:spPr/>
        <p:txBody>
          <a:bodyPr/>
          <a:lstStyle/>
          <a:p>
            <a:r>
              <a:rPr lang="da-DK" dirty="0" err="1"/>
              <a:t>What</a:t>
            </a:r>
            <a:r>
              <a:rPr lang="da-DK" dirty="0"/>
              <a:t> </a:t>
            </a:r>
            <a:r>
              <a:rPr lang="da-DK" dirty="0" err="1"/>
              <a:t>are</a:t>
            </a:r>
            <a:r>
              <a:rPr lang="da-DK" dirty="0"/>
              <a:t> Green </a:t>
            </a:r>
            <a:r>
              <a:rPr lang="da-DK" dirty="0" err="1"/>
              <a:t>loans</a:t>
            </a:r>
            <a:r>
              <a:rPr lang="da-DK" dirty="0"/>
              <a:t>?</a:t>
            </a:r>
            <a:endParaRPr lang="en-US" dirty="0"/>
          </a:p>
        </p:txBody>
      </p:sp>
      <p:pic>
        <p:nvPicPr>
          <p:cNvPr id="5" name="Billede 4">
            <a:extLst>
              <a:ext uri="{FF2B5EF4-FFF2-40B4-BE49-F238E27FC236}">
                <a16:creationId xmlns:a16="http://schemas.microsoft.com/office/drawing/2014/main" id="{02D3681D-1A31-4A04-9A98-681CC7598E6F}"/>
              </a:ext>
            </a:extLst>
          </p:cNvPr>
          <p:cNvPicPr>
            <a:picLocks noChangeAspect="1"/>
          </p:cNvPicPr>
          <p:nvPr/>
        </p:nvPicPr>
        <p:blipFill>
          <a:blip r:embed="rId2"/>
          <a:stretch>
            <a:fillRect/>
          </a:stretch>
        </p:blipFill>
        <p:spPr>
          <a:xfrm>
            <a:off x="0" y="1809750"/>
            <a:ext cx="5048250" cy="5048250"/>
          </a:xfrm>
          <a:prstGeom prst="rect">
            <a:avLst/>
          </a:prstGeom>
        </p:spPr>
      </p:pic>
      <p:pic>
        <p:nvPicPr>
          <p:cNvPr id="7" name="Billede 6">
            <a:extLst>
              <a:ext uri="{FF2B5EF4-FFF2-40B4-BE49-F238E27FC236}">
                <a16:creationId xmlns:a16="http://schemas.microsoft.com/office/drawing/2014/main" id="{7CAF86FE-168D-4A2E-B38E-FF39118C5A4F}"/>
              </a:ext>
            </a:extLst>
          </p:cNvPr>
          <p:cNvPicPr>
            <a:picLocks noChangeAspect="1"/>
          </p:cNvPicPr>
          <p:nvPr/>
        </p:nvPicPr>
        <p:blipFill>
          <a:blip r:embed="rId3"/>
          <a:stretch>
            <a:fillRect/>
          </a:stretch>
        </p:blipFill>
        <p:spPr>
          <a:xfrm>
            <a:off x="5543550" y="1809750"/>
            <a:ext cx="5048250" cy="5048250"/>
          </a:xfrm>
          <a:prstGeom prst="rect">
            <a:avLst/>
          </a:prstGeom>
        </p:spPr>
      </p:pic>
    </p:spTree>
    <p:extLst>
      <p:ext uri="{BB962C8B-B14F-4D97-AF65-F5344CB8AC3E}">
        <p14:creationId xmlns:p14="http://schemas.microsoft.com/office/powerpoint/2010/main" val="2297385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felt 6">
            <a:extLst>
              <a:ext uri="{FF2B5EF4-FFF2-40B4-BE49-F238E27FC236}">
                <a16:creationId xmlns:a16="http://schemas.microsoft.com/office/drawing/2014/main" id="{3C3926C1-AE7D-46E2-A04A-B9100A96E89A}"/>
              </a:ext>
            </a:extLst>
          </p:cNvPr>
          <p:cNvSpPr txBox="1"/>
          <p:nvPr/>
        </p:nvSpPr>
        <p:spPr>
          <a:xfrm>
            <a:off x="8684201" y="1383178"/>
            <a:ext cx="2974645" cy="461665"/>
          </a:xfrm>
          <a:prstGeom prst="rect">
            <a:avLst/>
          </a:prstGeom>
          <a:noFill/>
        </p:spPr>
        <p:txBody>
          <a:bodyPr wrap="square" rtlCol="0">
            <a:spAutoFit/>
          </a:bodyPr>
          <a:lstStyle/>
          <a:p>
            <a:pPr algn="ctr"/>
            <a:r>
              <a:rPr lang="da-DK" sz="2400" b="1" dirty="0"/>
              <a:t>ESG Framework</a:t>
            </a:r>
          </a:p>
        </p:txBody>
      </p:sp>
      <p:sp>
        <p:nvSpPr>
          <p:cNvPr id="2" name="Tekstfelt 1">
            <a:extLst>
              <a:ext uri="{FF2B5EF4-FFF2-40B4-BE49-F238E27FC236}">
                <a16:creationId xmlns:a16="http://schemas.microsoft.com/office/drawing/2014/main" id="{EBC8A95E-EAE1-4C39-BF05-088BEE5D2659}"/>
              </a:ext>
            </a:extLst>
          </p:cNvPr>
          <p:cNvSpPr txBox="1"/>
          <p:nvPr/>
        </p:nvSpPr>
        <p:spPr>
          <a:xfrm>
            <a:off x="8593584" y="2299317"/>
            <a:ext cx="3065263" cy="2031325"/>
          </a:xfrm>
          <a:prstGeom prst="rect">
            <a:avLst/>
          </a:prstGeom>
          <a:noFill/>
        </p:spPr>
        <p:txBody>
          <a:bodyPr wrap="none" rtlCol="0">
            <a:spAutoFit/>
          </a:bodyPr>
          <a:lstStyle/>
          <a:p>
            <a:pPr algn="ctr"/>
            <a:r>
              <a:rPr lang="da-DK" dirty="0" err="1"/>
              <a:t>Introduction</a:t>
            </a:r>
            <a:endParaRPr lang="da-DK" dirty="0"/>
          </a:p>
          <a:p>
            <a:pPr marL="342900" indent="-342900">
              <a:buAutoNum type="arabicPeriod"/>
            </a:pPr>
            <a:endParaRPr lang="da-DK" dirty="0"/>
          </a:p>
          <a:p>
            <a:pPr marL="342900" indent="-342900">
              <a:buAutoNum type="arabicPeriod"/>
            </a:pPr>
            <a:r>
              <a:rPr lang="da-DK" dirty="0"/>
              <a:t>The </a:t>
            </a:r>
            <a:r>
              <a:rPr lang="da-DK" dirty="0" err="1"/>
              <a:t>history</a:t>
            </a:r>
            <a:r>
              <a:rPr lang="da-DK" dirty="0"/>
              <a:t> of ESG</a:t>
            </a:r>
          </a:p>
          <a:p>
            <a:pPr marL="342900" indent="-342900">
              <a:buAutoNum type="arabicPeriod"/>
            </a:pPr>
            <a:r>
              <a:rPr lang="da-DK" dirty="0" err="1"/>
              <a:t>Theoretical</a:t>
            </a:r>
            <a:r>
              <a:rPr lang="da-DK" dirty="0"/>
              <a:t> Framework</a:t>
            </a:r>
          </a:p>
          <a:p>
            <a:pPr marL="342900" indent="-342900">
              <a:buAutoNum type="arabicPeriod"/>
            </a:pPr>
            <a:r>
              <a:rPr lang="da-DK" dirty="0" err="1"/>
              <a:t>Regulatory</a:t>
            </a:r>
            <a:r>
              <a:rPr lang="da-DK" dirty="0"/>
              <a:t> trends</a:t>
            </a:r>
          </a:p>
          <a:p>
            <a:pPr marL="342900" indent="-342900">
              <a:buAutoNum type="arabicPeriod"/>
            </a:pPr>
            <a:r>
              <a:rPr lang="da-DK" dirty="0"/>
              <a:t>Industry </a:t>
            </a:r>
            <a:r>
              <a:rPr lang="da-DK" dirty="0" err="1"/>
              <a:t>Experiences</a:t>
            </a:r>
            <a:endParaRPr lang="da-DK" dirty="0"/>
          </a:p>
          <a:p>
            <a:pPr marL="342900" indent="-342900">
              <a:buAutoNum type="arabicPeriod"/>
            </a:pPr>
            <a:endParaRPr lang="en-US" dirty="0"/>
          </a:p>
        </p:txBody>
      </p:sp>
      <p:pic>
        <p:nvPicPr>
          <p:cNvPr id="1028" name="Picture 4" descr="The Rise of &amp;#39;S&amp;#39; in ESG in Reducing Corporate Risk — KERAMIDA Inc.">
            <a:extLst>
              <a:ext uri="{FF2B5EF4-FFF2-40B4-BE49-F238E27FC236}">
                <a16:creationId xmlns:a16="http://schemas.microsoft.com/office/drawing/2014/main" id="{33268C13-DFCD-4404-BDC9-666C973879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153" y="1488066"/>
            <a:ext cx="7563775" cy="25655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descr="ICI Global Home">
            <a:extLst>
              <a:ext uri="{FF2B5EF4-FFF2-40B4-BE49-F238E27FC236}">
                <a16:creationId xmlns:a16="http://schemas.microsoft.com/office/drawing/2014/main" id="{734C98E6-F339-4B05-BD27-35D08587C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799" y="6413469"/>
            <a:ext cx="1178813" cy="360193"/>
          </a:xfrm>
          <a:prstGeom prst="rect">
            <a:avLst/>
          </a:prstGeom>
          <a:noFill/>
          <a:extLst>
            <a:ext uri="{909E8E84-426E-40DD-AFC4-6F175D3DCCD1}">
              <a14:hiddenFill xmlns:a14="http://schemas.microsoft.com/office/drawing/2010/main">
                <a:solidFill>
                  <a:srgbClr val="FFFFFF"/>
                </a:solidFill>
              </a14:hiddenFill>
            </a:ext>
          </a:extLst>
        </p:spPr>
      </p:pic>
      <p:sp>
        <p:nvSpPr>
          <p:cNvPr id="5" name="Tekstfelt 4">
            <a:extLst>
              <a:ext uri="{FF2B5EF4-FFF2-40B4-BE49-F238E27FC236}">
                <a16:creationId xmlns:a16="http://schemas.microsoft.com/office/drawing/2014/main" id="{DBC58493-3DEA-4C5E-A2BE-A9744F9D6A7F}"/>
              </a:ext>
            </a:extLst>
          </p:cNvPr>
          <p:cNvSpPr txBox="1"/>
          <p:nvPr/>
        </p:nvSpPr>
        <p:spPr>
          <a:xfrm>
            <a:off x="533153" y="4656615"/>
            <a:ext cx="2449710" cy="1200329"/>
          </a:xfrm>
          <a:prstGeom prst="rect">
            <a:avLst/>
          </a:prstGeom>
          <a:noFill/>
        </p:spPr>
        <p:txBody>
          <a:bodyPr wrap="none" rtlCol="0">
            <a:spAutoFit/>
          </a:bodyPr>
          <a:lstStyle/>
          <a:p>
            <a:pPr algn="ctr"/>
            <a:r>
              <a:rPr lang="da-DK" sz="2400" dirty="0" err="1"/>
              <a:t>Consumption</a:t>
            </a:r>
            <a:endParaRPr lang="da-DK" sz="2400" dirty="0"/>
          </a:p>
          <a:p>
            <a:pPr algn="ctr"/>
            <a:r>
              <a:rPr lang="da-DK" sz="2400" dirty="0"/>
              <a:t>Waste</a:t>
            </a:r>
          </a:p>
          <a:p>
            <a:pPr algn="ctr"/>
            <a:r>
              <a:rPr lang="da-DK" sz="2400" dirty="0" err="1"/>
              <a:t>Consequences</a:t>
            </a:r>
            <a:endParaRPr lang="en-US" sz="2400" dirty="0"/>
          </a:p>
        </p:txBody>
      </p:sp>
      <p:sp>
        <p:nvSpPr>
          <p:cNvPr id="10" name="Tekstfelt 9">
            <a:extLst>
              <a:ext uri="{FF2B5EF4-FFF2-40B4-BE49-F238E27FC236}">
                <a16:creationId xmlns:a16="http://schemas.microsoft.com/office/drawing/2014/main" id="{3A341A57-06B3-400C-8846-C896A38E8153}"/>
              </a:ext>
            </a:extLst>
          </p:cNvPr>
          <p:cNvSpPr txBox="1"/>
          <p:nvPr/>
        </p:nvSpPr>
        <p:spPr>
          <a:xfrm>
            <a:off x="3780237" y="4675694"/>
            <a:ext cx="1518364" cy="461665"/>
          </a:xfrm>
          <a:prstGeom prst="rect">
            <a:avLst/>
          </a:prstGeom>
          <a:noFill/>
        </p:spPr>
        <p:txBody>
          <a:bodyPr wrap="none" rtlCol="0">
            <a:spAutoFit/>
          </a:bodyPr>
          <a:lstStyle/>
          <a:p>
            <a:pPr algn="ctr"/>
            <a:r>
              <a:rPr lang="da-DK" sz="2400" dirty="0"/>
              <a:t>Relations</a:t>
            </a:r>
            <a:endParaRPr lang="en-US" sz="2400" dirty="0"/>
          </a:p>
        </p:txBody>
      </p:sp>
      <p:sp>
        <p:nvSpPr>
          <p:cNvPr id="11" name="Tekstfelt 10">
            <a:extLst>
              <a:ext uri="{FF2B5EF4-FFF2-40B4-BE49-F238E27FC236}">
                <a16:creationId xmlns:a16="http://schemas.microsoft.com/office/drawing/2014/main" id="{103B38C0-E138-43FC-AF4C-EE71B1240B82}"/>
              </a:ext>
            </a:extLst>
          </p:cNvPr>
          <p:cNvSpPr txBox="1"/>
          <p:nvPr/>
        </p:nvSpPr>
        <p:spPr>
          <a:xfrm>
            <a:off x="6624312" y="4656615"/>
            <a:ext cx="1564852" cy="461665"/>
          </a:xfrm>
          <a:prstGeom prst="rect">
            <a:avLst/>
          </a:prstGeom>
          <a:noFill/>
        </p:spPr>
        <p:txBody>
          <a:bodyPr wrap="none" rtlCol="0">
            <a:spAutoFit/>
          </a:bodyPr>
          <a:lstStyle/>
          <a:p>
            <a:pPr algn="ctr"/>
            <a:r>
              <a:rPr lang="da-DK" sz="2400" dirty="0"/>
              <a:t>Decisions</a:t>
            </a:r>
            <a:endParaRPr lang="en-US" sz="2400" dirty="0"/>
          </a:p>
        </p:txBody>
      </p:sp>
      <p:sp>
        <p:nvSpPr>
          <p:cNvPr id="12" name="Titel 1">
            <a:extLst>
              <a:ext uri="{FF2B5EF4-FFF2-40B4-BE49-F238E27FC236}">
                <a16:creationId xmlns:a16="http://schemas.microsoft.com/office/drawing/2014/main" id="{D0BE96E9-5B0D-47AD-87CB-77B10E82087A}"/>
              </a:ext>
            </a:extLst>
          </p:cNvPr>
          <p:cNvSpPr txBox="1">
            <a:spLocks/>
          </p:cNvSpPr>
          <p:nvPr/>
        </p:nvSpPr>
        <p:spPr>
          <a:xfrm>
            <a:off x="3392012" y="-35124"/>
            <a:ext cx="8610600" cy="12930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r>
              <a:rPr lang="en-US" dirty="0">
                <a:latin typeface="-apple-system"/>
              </a:rPr>
              <a:t>Overview What is ESG?</a:t>
            </a:r>
            <a:endParaRPr lang="en-US" dirty="0"/>
          </a:p>
        </p:txBody>
      </p:sp>
      <p:sp>
        <p:nvSpPr>
          <p:cNvPr id="3" name="Tekstfelt 2">
            <a:extLst>
              <a:ext uri="{FF2B5EF4-FFF2-40B4-BE49-F238E27FC236}">
                <a16:creationId xmlns:a16="http://schemas.microsoft.com/office/drawing/2014/main" id="{C4965E75-EB96-45BC-A2E5-8F4528ADCA65}"/>
              </a:ext>
            </a:extLst>
          </p:cNvPr>
          <p:cNvSpPr txBox="1"/>
          <p:nvPr/>
        </p:nvSpPr>
        <p:spPr>
          <a:xfrm>
            <a:off x="8337711" y="6413469"/>
            <a:ext cx="1261884" cy="369332"/>
          </a:xfrm>
          <a:prstGeom prst="rect">
            <a:avLst/>
          </a:prstGeom>
          <a:noFill/>
        </p:spPr>
        <p:txBody>
          <a:bodyPr wrap="none" rtlCol="0">
            <a:spAutoFit/>
          </a:bodyPr>
          <a:lstStyle/>
          <a:p>
            <a:r>
              <a:rPr lang="da-DK" dirty="0"/>
              <a:t>2005, SRI, </a:t>
            </a:r>
            <a:endParaRPr lang="en-US" dirty="0"/>
          </a:p>
        </p:txBody>
      </p:sp>
      <p:pic>
        <p:nvPicPr>
          <p:cNvPr id="6" name="Billede 5">
            <a:extLst>
              <a:ext uri="{FF2B5EF4-FFF2-40B4-BE49-F238E27FC236}">
                <a16:creationId xmlns:a16="http://schemas.microsoft.com/office/drawing/2014/main" id="{830CB465-53A0-4E82-8975-895FF38C823A}"/>
              </a:ext>
            </a:extLst>
          </p:cNvPr>
          <p:cNvPicPr>
            <a:picLocks noChangeAspect="1"/>
          </p:cNvPicPr>
          <p:nvPr/>
        </p:nvPicPr>
        <p:blipFill>
          <a:blip r:embed="rId4"/>
          <a:stretch>
            <a:fillRect/>
          </a:stretch>
        </p:blipFill>
        <p:spPr>
          <a:xfrm>
            <a:off x="20581" y="-20136"/>
            <a:ext cx="2142571" cy="1508202"/>
          </a:xfrm>
          <a:prstGeom prst="rect">
            <a:avLst/>
          </a:prstGeom>
        </p:spPr>
      </p:pic>
      <p:pic>
        <p:nvPicPr>
          <p:cNvPr id="14" name="Billede 13">
            <a:extLst>
              <a:ext uri="{FF2B5EF4-FFF2-40B4-BE49-F238E27FC236}">
                <a16:creationId xmlns:a16="http://schemas.microsoft.com/office/drawing/2014/main" id="{46D0F726-3DD2-46E9-86FD-BAC32850F597}"/>
              </a:ext>
            </a:extLst>
          </p:cNvPr>
          <p:cNvPicPr>
            <a:picLocks noChangeAspect="1"/>
          </p:cNvPicPr>
          <p:nvPr/>
        </p:nvPicPr>
        <p:blipFill>
          <a:blip r:embed="rId5"/>
          <a:stretch>
            <a:fillRect/>
          </a:stretch>
        </p:blipFill>
        <p:spPr>
          <a:xfrm>
            <a:off x="9599595" y="4493154"/>
            <a:ext cx="2629153" cy="2434824"/>
          </a:xfrm>
          <a:prstGeom prst="rect">
            <a:avLst/>
          </a:prstGeom>
        </p:spPr>
      </p:pic>
      <p:sp>
        <p:nvSpPr>
          <p:cNvPr id="15" name="Tekstfelt 14">
            <a:extLst>
              <a:ext uri="{FF2B5EF4-FFF2-40B4-BE49-F238E27FC236}">
                <a16:creationId xmlns:a16="http://schemas.microsoft.com/office/drawing/2014/main" id="{AF7A61F5-C893-423F-9538-ADEC12A040C4}"/>
              </a:ext>
            </a:extLst>
          </p:cNvPr>
          <p:cNvSpPr txBox="1"/>
          <p:nvPr/>
        </p:nvSpPr>
        <p:spPr>
          <a:xfrm>
            <a:off x="189388" y="6375993"/>
            <a:ext cx="7564891" cy="369332"/>
          </a:xfrm>
          <a:prstGeom prst="rect">
            <a:avLst/>
          </a:prstGeom>
          <a:noFill/>
        </p:spPr>
        <p:txBody>
          <a:bodyPr wrap="none" rtlCol="0">
            <a:spAutoFit/>
          </a:bodyPr>
          <a:lstStyle/>
          <a:p>
            <a:r>
              <a:rPr lang="da-DK" dirty="0" err="1"/>
              <a:t>Your</a:t>
            </a:r>
            <a:r>
              <a:rPr lang="da-DK" dirty="0"/>
              <a:t> </a:t>
            </a:r>
            <a:r>
              <a:rPr lang="da-DK" dirty="0" err="1"/>
              <a:t>Response</a:t>
            </a:r>
            <a:r>
              <a:rPr lang="da-DK" dirty="0"/>
              <a:t> to </a:t>
            </a:r>
            <a:r>
              <a:rPr lang="da-DK" dirty="0" err="1"/>
              <a:t>Climate</a:t>
            </a:r>
            <a:r>
              <a:rPr lang="da-DK" dirty="0"/>
              <a:t> Change, </a:t>
            </a:r>
            <a:r>
              <a:rPr lang="da-DK" dirty="0" err="1"/>
              <a:t>Workers</a:t>
            </a:r>
            <a:r>
              <a:rPr lang="da-DK" dirty="0"/>
              <a:t>, </a:t>
            </a:r>
            <a:r>
              <a:rPr lang="da-DK" dirty="0" err="1"/>
              <a:t>Innnovation</a:t>
            </a:r>
            <a:r>
              <a:rPr lang="da-DK" dirty="0"/>
              <a:t> and Trust</a:t>
            </a:r>
            <a:endParaRPr lang="en-US" dirty="0"/>
          </a:p>
        </p:txBody>
      </p:sp>
    </p:spTree>
    <p:extLst>
      <p:ext uri="{BB962C8B-B14F-4D97-AF65-F5344CB8AC3E}">
        <p14:creationId xmlns:p14="http://schemas.microsoft.com/office/powerpoint/2010/main" val="35040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811462-9E45-44EE-B8E5-D24727D7DD7E}"/>
              </a:ext>
            </a:extLst>
          </p:cNvPr>
          <p:cNvSpPr>
            <a:spLocks noGrp="1"/>
          </p:cNvSpPr>
          <p:nvPr>
            <p:ph type="title"/>
          </p:nvPr>
        </p:nvSpPr>
        <p:spPr/>
        <p:txBody>
          <a:bodyPr/>
          <a:lstStyle/>
          <a:p>
            <a:r>
              <a:rPr lang="da-DK" dirty="0"/>
              <a:t>Reality versus intentions</a:t>
            </a:r>
            <a:endParaRPr lang="en-US" dirty="0"/>
          </a:p>
        </p:txBody>
      </p:sp>
      <p:sp>
        <p:nvSpPr>
          <p:cNvPr id="3" name="Pladsholder til indhold 2">
            <a:extLst>
              <a:ext uri="{FF2B5EF4-FFF2-40B4-BE49-F238E27FC236}">
                <a16:creationId xmlns:a16="http://schemas.microsoft.com/office/drawing/2014/main" id="{15EA7746-2818-46C3-B54E-F99FE98F719A}"/>
              </a:ext>
            </a:extLst>
          </p:cNvPr>
          <p:cNvSpPr>
            <a:spLocks noGrp="1"/>
          </p:cNvSpPr>
          <p:nvPr>
            <p:ph idx="1"/>
          </p:nvPr>
        </p:nvSpPr>
        <p:spPr>
          <a:xfrm>
            <a:off x="685800" y="2693122"/>
            <a:ext cx="10820400" cy="2146619"/>
          </a:xfrm>
        </p:spPr>
        <p:txBody>
          <a:bodyPr>
            <a:normAutofit/>
          </a:bodyPr>
          <a:lstStyle/>
          <a:p>
            <a:r>
              <a:rPr lang="en-US" b="0" i="0" dirty="0">
                <a:solidFill>
                  <a:schemeClr val="accent6">
                    <a:lumMod val="60000"/>
                    <a:lumOff val="40000"/>
                  </a:schemeClr>
                </a:solidFill>
                <a:effectLst/>
                <a:latin typeface="PublicoText-Roman-Web"/>
              </a:rPr>
              <a:t>“A Bloomberg analysis of over 70 sustainability-linked revolving credit lines and term loans arranged in the U.S. since 2018 shows that more than a quarter contain similar provisions: no penalty for falling short of stated goals, and only a minuscule discount if targets are met. Other companies that have widely publicized similar arrangements, including </a:t>
            </a:r>
            <a:r>
              <a:rPr lang="en-US" b="0" i="0" u="none" strike="noStrike" dirty="0">
                <a:solidFill>
                  <a:schemeClr val="accent6">
                    <a:lumMod val="60000"/>
                    <a:lumOff val="40000"/>
                  </a:schemeClr>
                </a:solidFill>
                <a:effectLst/>
                <a:latin typeface="PublicoText-Roman-Web"/>
                <a:hlinkClick r:id="rId2" tooltip="Company Overview">
                  <a:extLst>
                    <a:ext uri="{A12FA001-AC4F-418D-AE19-62706E023703}">
                      <ahyp:hlinkClr xmlns:ahyp="http://schemas.microsoft.com/office/drawing/2018/hyperlinkcolor" val="tx"/>
                    </a:ext>
                  </a:extLst>
                </a:hlinkClick>
              </a:rPr>
              <a:t>JetBlue Airways Corp.</a:t>
            </a:r>
            <a:r>
              <a:rPr lang="en-US" b="0" i="0" dirty="0">
                <a:solidFill>
                  <a:schemeClr val="accent6">
                    <a:lumMod val="60000"/>
                    <a:lumOff val="40000"/>
                  </a:schemeClr>
                </a:solidFill>
                <a:effectLst/>
                <a:latin typeface="PublicoText-Roman-Web"/>
              </a:rPr>
              <a:t> and </a:t>
            </a:r>
            <a:r>
              <a:rPr lang="en-US" b="0" i="0" u="none" strike="noStrike" dirty="0">
                <a:solidFill>
                  <a:schemeClr val="accent6">
                    <a:lumMod val="60000"/>
                    <a:lumOff val="40000"/>
                  </a:schemeClr>
                </a:solidFill>
                <a:effectLst/>
                <a:latin typeface="PublicoText-Roman-Web"/>
                <a:hlinkClick r:id="rId3" tooltip="Company Overview">
                  <a:extLst>
                    <a:ext uri="{A12FA001-AC4F-418D-AE19-62706E023703}">
                      <ahyp:hlinkClr xmlns:ahyp="http://schemas.microsoft.com/office/drawing/2018/hyperlinkcolor" val="tx"/>
                    </a:ext>
                  </a:extLst>
                </a:hlinkClick>
              </a:rPr>
              <a:t>Prudential Financial Inc.</a:t>
            </a:r>
            <a:r>
              <a:rPr lang="en-US" b="0" i="0" dirty="0">
                <a:solidFill>
                  <a:schemeClr val="accent6">
                    <a:lumMod val="60000"/>
                    <a:lumOff val="40000"/>
                  </a:schemeClr>
                </a:solidFill>
                <a:effectLst/>
                <a:latin typeface="PublicoText-Roman-Web"/>
              </a:rPr>
              <a:t>, declined to disclose details of their loans.”, </a:t>
            </a:r>
          </a:p>
          <a:p>
            <a:r>
              <a:rPr lang="en-US" sz="1200" i="1" dirty="0">
                <a:solidFill>
                  <a:schemeClr val="accent6">
                    <a:lumMod val="60000"/>
                    <a:lumOff val="40000"/>
                  </a:schemeClr>
                </a:solidFill>
              </a:rPr>
              <a:t>https://www.bloomberg.com/news/articles/2021-09-08/esg-financing-comes-with-few-penalties-for-missing-goals</a:t>
            </a:r>
          </a:p>
        </p:txBody>
      </p:sp>
      <p:sp>
        <p:nvSpPr>
          <p:cNvPr id="4" name="Tekstfelt 3">
            <a:extLst>
              <a:ext uri="{FF2B5EF4-FFF2-40B4-BE49-F238E27FC236}">
                <a16:creationId xmlns:a16="http://schemas.microsoft.com/office/drawing/2014/main" id="{8D6A7869-A233-4FA8-8459-95EC6820DD3F}"/>
              </a:ext>
            </a:extLst>
          </p:cNvPr>
          <p:cNvSpPr txBox="1"/>
          <p:nvPr/>
        </p:nvSpPr>
        <p:spPr>
          <a:xfrm>
            <a:off x="3696071" y="4974946"/>
            <a:ext cx="4645586" cy="1754326"/>
          </a:xfrm>
          <a:prstGeom prst="rect">
            <a:avLst/>
          </a:prstGeom>
          <a:noFill/>
        </p:spPr>
        <p:txBody>
          <a:bodyPr wrap="square" rtlCol="0">
            <a:spAutoFit/>
          </a:bodyPr>
          <a:lstStyle/>
          <a:p>
            <a:pPr marL="342900" indent="-342900" algn="ctr">
              <a:buAutoNum type="arabicPeriod"/>
            </a:pPr>
            <a:r>
              <a:rPr lang="da-DK" dirty="0"/>
              <a:t>Please </a:t>
            </a:r>
            <a:r>
              <a:rPr lang="da-DK" dirty="0" err="1"/>
              <a:t>describe</a:t>
            </a:r>
            <a:r>
              <a:rPr lang="da-DK" dirty="0"/>
              <a:t> </a:t>
            </a:r>
            <a:r>
              <a:rPr lang="da-DK" dirty="0" err="1"/>
              <a:t>what</a:t>
            </a:r>
            <a:r>
              <a:rPr lang="da-DK" dirty="0"/>
              <a:t> is a Green Loan?</a:t>
            </a:r>
          </a:p>
          <a:p>
            <a:pPr marL="342900" indent="-342900" algn="ctr">
              <a:buAutoNum type="arabicPeriod"/>
            </a:pPr>
            <a:r>
              <a:rPr lang="da-DK" dirty="0"/>
              <a:t>How </a:t>
            </a:r>
            <a:r>
              <a:rPr lang="da-DK" dirty="0" err="1"/>
              <a:t>could</a:t>
            </a:r>
            <a:r>
              <a:rPr lang="da-DK" dirty="0"/>
              <a:t> </a:t>
            </a:r>
            <a:r>
              <a:rPr lang="da-DK" dirty="0" err="1"/>
              <a:t>this</a:t>
            </a:r>
            <a:r>
              <a:rPr lang="da-DK" dirty="0"/>
              <a:t> </a:t>
            </a:r>
            <a:r>
              <a:rPr lang="da-DK" dirty="0" err="1"/>
              <a:t>change</a:t>
            </a:r>
            <a:r>
              <a:rPr lang="da-DK" dirty="0"/>
              <a:t> the </a:t>
            </a:r>
            <a:r>
              <a:rPr lang="da-DK" dirty="0" err="1"/>
              <a:t>work</a:t>
            </a:r>
            <a:r>
              <a:rPr lang="da-DK" dirty="0"/>
              <a:t> of </a:t>
            </a:r>
            <a:r>
              <a:rPr lang="da-DK" dirty="0" err="1"/>
              <a:t>financial</a:t>
            </a:r>
            <a:r>
              <a:rPr lang="da-DK" dirty="0"/>
              <a:t> institutions?</a:t>
            </a:r>
          </a:p>
          <a:p>
            <a:pPr marL="342900" indent="-342900" algn="ctr">
              <a:buAutoNum type="arabicPeriod"/>
            </a:pPr>
            <a:r>
              <a:rPr lang="da-DK" dirty="0" err="1"/>
              <a:t>Who</a:t>
            </a:r>
            <a:r>
              <a:rPr lang="da-DK" dirty="0"/>
              <a:t> </a:t>
            </a:r>
            <a:r>
              <a:rPr lang="da-DK" dirty="0" err="1"/>
              <a:t>would</a:t>
            </a:r>
            <a:r>
              <a:rPr lang="da-DK" dirty="0"/>
              <a:t> benefit? </a:t>
            </a:r>
            <a:r>
              <a:rPr lang="da-DK" dirty="0" err="1"/>
              <a:t>Why</a:t>
            </a:r>
            <a:r>
              <a:rPr lang="da-DK" dirty="0"/>
              <a:t>?</a:t>
            </a:r>
            <a:endParaRPr lang="en-US" dirty="0"/>
          </a:p>
          <a:p>
            <a:pPr algn="ctr"/>
            <a:endParaRPr lang="da-DK" dirty="0"/>
          </a:p>
        </p:txBody>
      </p:sp>
      <p:sp>
        <p:nvSpPr>
          <p:cNvPr id="5" name="Rektangel 4">
            <a:extLst>
              <a:ext uri="{FF2B5EF4-FFF2-40B4-BE49-F238E27FC236}">
                <a16:creationId xmlns:a16="http://schemas.microsoft.com/office/drawing/2014/main" id="{7366171A-ACFC-47E0-886E-1076C7AC5292}"/>
              </a:ext>
            </a:extLst>
          </p:cNvPr>
          <p:cNvSpPr/>
          <p:nvPr/>
        </p:nvSpPr>
        <p:spPr>
          <a:xfrm>
            <a:off x="8495930" y="5078026"/>
            <a:ext cx="3480047" cy="1695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1" dirty="0">
                <a:solidFill>
                  <a:srgbClr val="000000"/>
                </a:solidFill>
                <a:effectLst/>
                <a:latin typeface="PublicoText-Roman-Web"/>
              </a:rPr>
              <a:t>“critics say more and more companies are presenting overly polished images of both their commitments and results.”</a:t>
            </a:r>
            <a:endParaRPr lang="en-US" i="1" dirty="0"/>
          </a:p>
        </p:txBody>
      </p:sp>
      <p:sp>
        <p:nvSpPr>
          <p:cNvPr id="6" name="Rektangel 5">
            <a:extLst>
              <a:ext uri="{FF2B5EF4-FFF2-40B4-BE49-F238E27FC236}">
                <a16:creationId xmlns:a16="http://schemas.microsoft.com/office/drawing/2014/main" id="{CBA3BB2B-3FDC-469D-ACF1-31EBCBBDEF07}"/>
              </a:ext>
            </a:extLst>
          </p:cNvPr>
          <p:cNvSpPr/>
          <p:nvPr/>
        </p:nvSpPr>
        <p:spPr>
          <a:xfrm>
            <a:off x="204186" y="5078026"/>
            <a:ext cx="3454154" cy="1695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0" i="0" dirty="0">
                <a:solidFill>
                  <a:schemeClr val="accent6">
                    <a:lumMod val="60000"/>
                    <a:lumOff val="40000"/>
                  </a:schemeClr>
                </a:solidFill>
                <a:effectLst/>
                <a:latin typeface="franklin-gothic-urw"/>
              </a:rPr>
              <a:t>The latest development in the loan markets has been the broadening of KPIs to include social and governance goals beyond environmental ones—adding the “SG” to the leading “E”</a:t>
            </a:r>
          </a:p>
          <a:p>
            <a:pPr algn="ctr"/>
            <a:r>
              <a:rPr lang="en-US" sz="1050" dirty="0">
                <a:solidFill>
                  <a:schemeClr val="accent6">
                    <a:lumMod val="60000"/>
                    <a:lumOff val="40000"/>
                  </a:schemeClr>
                </a:solidFill>
              </a:rPr>
              <a:t>https://www.torys.com/Our%20Latest%20Thinking/Publications//2021/03/trends-in-esg-loans</a:t>
            </a:r>
            <a:r>
              <a:rPr lang="en-US" sz="1600" dirty="0">
                <a:solidFill>
                  <a:schemeClr val="accent6">
                    <a:lumMod val="60000"/>
                    <a:lumOff val="40000"/>
                  </a:schemeClr>
                </a:solidFill>
              </a:rPr>
              <a:t>/</a:t>
            </a:r>
          </a:p>
        </p:txBody>
      </p:sp>
      <p:pic>
        <p:nvPicPr>
          <p:cNvPr id="8" name="Billede 7">
            <a:extLst>
              <a:ext uri="{FF2B5EF4-FFF2-40B4-BE49-F238E27FC236}">
                <a16:creationId xmlns:a16="http://schemas.microsoft.com/office/drawing/2014/main" id="{75066E48-2FD2-47FE-B9EF-B2B79002503F}"/>
              </a:ext>
            </a:extLst>
          </p:cNvPr>
          <p:cNvPicPr>
            <a:picLocks noChangeAspect="1"/>
          </p:cNvPicPr>
          <p:nvPr/>
        </p:nvPicPr>
        <p:blipFill>
          <a:blip r:embed="rId4"/>
          <a:stretch>
            <a:fillRect/>
          </a:stretch>
        </p:blipFill>
        <p:spPr>
          <a:xfrm>
            <a:off x="0" y="0"/>
            <a:ext cx="2538921" cy="2538921"/>
          </a:xfrm>
          <a:prstGeom prst="rect">
            <a:avLst/>
          </a:prstGeom>
        </p:spPr>
      </p:pic>
    </p:spTree>
    <p:extLst>
      <p:ext uri="{BB962C8B-B14F-4D97-AF65-F5344CB8AC3E}">
        <p14:creationId xmlns:p14="http://schemas.microsoft.com/office/powerpoint/2010/main" val="365028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C7A921-4468-41D1-99CA-CD874879C7BA}"/>
              </a:ext>
            </a:extLst>
          </p:cNvPr>
          <p:cNvSpPr>
            <a:spLocks noGrp="1"/>
          </p:cNvSpPr>
          <p:nvPr>
            <p:ph type="title"/>
          </p:nvPr>
        </p:nvSpPr>
        <p:spPr/>
        <p:txBody>
          <a:bodyPr/>
          <a:lstStyle/>
          <a:p>
            <a:r>
              <a:rPr lang="da-DK" dirty="0"/>
              <a:t>EU Intentions</a:t>
            </a:r>
            <a:endParaRPr lang="en-US" dirty="0"/>
          </a:p>
        </p:txBody>
      </p:sp>
      <p:pic>
        <p:nvPicPr>
          <p:cNvPr id="5" name="Billede 4">
            <a:extLst>
              <a:ext uri="{FF2B5EF4-FFF2-40B4-BE49-F238E27FC236}">
                <a16:creationId xmlns:a16="http://schemas.microsoft.com/office/drawing/2014/main" id="{39283BEA-19CD-4917-9A6D-BE74F0FB05F3}"/>
              </a:ext>
            </a:extLst>
          </p:cNvPr>
          <p:cNvPicPr>
            <a:picLocks noChangeAspect="1"/>
          </p:cNvPicPr>
          <p:nvPr/>
        </p:nvPicPr>
        <p:blipFill>
          <a:blip r:embed="rId2"/>
          <a:stretch>
            <a:fillRect/>
          </a:stretch>
        </p:blipFill>
        <p:spPr>
          <a:xfrm>
            <a:off x="447674" y="365125"/>
            <a:ext cx="7255177" cy="6273800"/>
          </a:xfrm>
          <a:prstGeom prst="rect">
            <a:avLst/>
          </a:prstGeom>
        </p:spPr>
      </p:pic>
      <p:sp>
        <p:nvSpPr>
          <p:cNvPr id="6" name="Tekstfelt 5">
            <a:extLst>
              <a:ext uri="{FF2B5EF4-FFF2-40B4-BE49-F238E27FC236}">
                <a16:creationId xmlns:a16="http://schemas.microsoft.com/office/drawing/2014/main" id="{B07E8D7F-860E-4285-B3CF-60B807CADB47}"/>
              </a:ext>
            </a:extLst>
          </p:cNvPr>
          <p:cNvSpPr txBox="1"/>
          <p:nvPr/>
        </p:nvSpPr>
        <p:spPr>
          <a:xfrm>
            <a:off x="7843569" y="2619375"/>
            <a:ext cx="3645550" cy="1754326"/>
          </a:xfrm>
          <a:prstGeom prst="rect">
            <a:avLst/>
          </a:prstGeom>
          <a:noFill/>
        </p:spPr>
        <p:txBody>
          <a:bodyPr wrap="none" rtlCol="0">
            <a:spAutoFit/>
          </a:bodyPr>
          <a:lstStyle/>
          <a:p>
            <a:pPr marL="285750" indent="-285750" algn="ctr">
              <a:buFont typeface="Arial" panose="020B0604020202020204" pitchFamily="34" charset="0"/>
              <a:buChar char="•"/>
            </a:pPr>
            <a:r>
              <a:rPr lang="da-DK" b="1" dirty="0" err="1"/>
              <a:t>Climate</a:t>
            </a:r>
            <a:r>
              <a:rPr lang="da-DK" b="1" dirty="0"/>
              <a:t> Change </a:t>
            </a:r>
            <a:r>
              <a:rPr lang="da-DK" b="1" dirty="0" err="1"/>
              <a:t>Mitigation</a:t>
            </a:r>
            <a:endParaRPr lang="da-DK" b="1" dirty="0"/>
          </a:p>
          <a:p>
            <a:pPr marL="285750" indent="-285750" algn="ctr">
              <a:buFont typeface="Arial" panose="020B0604020202020204" pitchFamily="34" charset="0"/>
              <a:buChar char="•"/>
            </a:pPr>
            <a:r>
              <a:rPr lang="da-DK" b="1" dirty="0" err="1"/>
              <a:t>Climate</a:t>
            </a:r>
            <a:r>
              <a:rPr lang="da-DK" b="1" dirty="0"/>
              <a:t> Change Adaptation</a:t>
            </a:r>
          </a:p>
          <a:p>
            <a:pPr marL="285750" indent="-285750" algn="ctr">
              <a:buFont typeface="Arial" panose="020B0604020202020204" pitchFamily="34" charset="0"/>
              <a:buChar char="•"/>
            </a:pPr>
            <a:r>
              <a:rPr lang="da-DK" b="1" dirty="0" err="1"/>
              <a:t>Sustainable</a:t>
            </a:r>
            <a:r>
              <a:rPr lang="da-DK" b="1" dirty="0"/>
              <a:t> </a:t>
            </a:r>
            <a:r>
              <a:rPr lang="da-DK" b="1" dirty="0" err="1"/>
              <a:t>use</a:t>
            </a:r>
            <a:r>
              <a:rPr lang="da-DK" b="1" dirty="0"/>
              <a:t> of </a:t>
            </a:r>
            <a:r>
              <a:rPr lang="da-DK" b="1" dirty="0" err="1"/>
              <a:t>water</a:t>
            </a:r>
            <a:endParaRPr lang="da-DK" b="1" dirty="0"/>
          </a:p>
          <a:p>
            <a:pPr marL="285750" indent="-285750" algn="ctr">
              <a:buFont typeface="Arial" panose="020B0604020202020204" pitchFamily="34" charset="0"/>
              <a:buChar char="•"/>
            </a:pPr>
            <a:r>
              <a:rPr lang="da-DK" b="1" dirty="0" err="1"/>
              <a:t>Circular</a:t>
            </a:r>
            <a:r>
              <a:rPr lang="da-DK" b="1" dirty="0"/>
              <a:t> </a:t>
            </a:r>
            <a:r>
              <a:rPr lang="da-DK" b="1" dirty="0" err="1"/>
              <a:t>Economy</a:t>
            </a:r>
            <a:endParaRPr lang="da-DK" b="1" dirty="0"/>
          </a:p>
          <a:p>
            <a:pPr marL="285750" indent="-285750" algn="ctr">
              <a:buFont typeface="Arial" panose="020B0604020202020204" pitchFamily="34" charset="0"/>
              <a:buChar char="•"/>
            </a:pPr>
            <a:r>
              <a:rPr lang="da-DK" b="1" dirty="0"/>
              <a:t>Pollution </a:t>
            </a:r>
            <a:r>
              <a:rPr lang="da-DK" b="1" dirty="0" err="1"/>
              <a:t>Prevention</a:t>
            </a:r>
            <a:endParaRPr lang="da-DK" b="1" dirty="0"/>
          </a:p>
          <a:p>
            <a:pPr marL="285750" indent="-285750" algn="ctr">
              <a:buFont typeface="Arial" panose="020B0604020202020204" pitchFamily="34" charset="0"/>
              <a:buChar char="•"/>
            </a:pPr>
            <a:r>
              <a:rPr lang="da-DK" b="1" dirty="0" err="1"/>
              <a:t>Healthy</a:t>
            </a:r>
            <a:r>
              <a:rPr lang="da-DK" b="1" dirty="0"/>
              <a:t> Ecosystem</a:t>
            </a:r>
            <a:endParaRPr lang="en-US" b="1" dirty="0"/>
          </a:p>
        </p:txBody>
      </p:sp>
    </p:spTree>
    <p:extLst>
      <p:ext uri="{BB962C8B-B14F-4D97-AF65-F5344CB8AC3E}">
        <p14:creationId xmlns:p14="http://schemas.microsoft.com/office/powerpoint/2010/main" val="2209822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0E73DE91-D4CA-4FF5-9EEE-E7B28ACE9DFD}"/>
              </a:ext>
            </a:extLst>
          </p:cNvPr>
          <p:cNvSpPr txBox="1"/>
          <p:nvPr/>
        </p:nvSpPr>
        <p:spPr>
          <a:xfrm>
            <a:off x="150828" y="394692"/>
            <a:ext cx="7211506" cy="6617196"/>
          </a:xfrm>
          <a:prstGeom prst="rect">
            <a:avLst/>
          </a:prstGeom>
          <a:noFill/>
        </p:spPr>
        <p:txBody>
          <a:bodyPr wrap="square" rtlCol="0">
            <a:spAutoFit/>
          </a:bodyPr>
          <a:lstStyle/>
          <a:p>
            <a:r>
              <a:rPr lang="da-DK" sz="2800" b="1" dirty="0"/>
              <a:t>Peter Nordgaard </a:t>
            </a:r>
          </a:p>
          <a:p>
            <a:endParaRPr lang="da-DK" dirty="0"/>
          </a:p>
          <a:p>
            <a:r>
              <a:rPr lang="da-DK" dirty="0"/>
              <a:t>25 </a:t>
            </a:r>
            <a:r>
              <a:rPr lang="da-DK" dirty="0" err="1"/>
              <a:t>years</a:t>
            </a:r>
            <a:r>
              <a:rPr lang="da-DK" dirty="0"/>
              <a:t> as </a:t>
            </a:r>
            <a:r>
              <a:rPr lang="da-DK" dirty="0" err="1"/>
              <a:t>analysist</a:t>
            </a:r>
            <a:r>
              <a:rPr lang="da-DK" dirty="0"/>
              <a:t>, operations manager, CFO, COO and </a:t>
            </a:r>
            <a:r>
              <a:rPr lang="da-DK" dirty="0" err="1"/>
              <a:t>boardmember</a:t>
            </a:r>
            <a:endParaRPr lang="da-DK" dirty="0"/>
          </a:p>
          <a:p>
            <a:endParaRPr lang="da-DK" dirty="0"/>
          </a:p>
          <a:p>
            <a:r>
              <a:rPr lang="da-DK" dirty="0"/>
              <a:t>25 </a:t>
            </a:r>
            <a:r>
              <a:rPr lang="da-DK" dirty="0" err="1"/>
              <a:t>years</a:t>
            </a:r>
            <a:r>
              <a:rPr lang="da-DK" dirty="0"/>
              <a:t> </a:t>
            </a:r>
            <a:r>
              <a:rPr lang="da-DK" dirty="0" err="1"/>
              <a:t>experience</a:t>
            </a:r>
            <a:r>
              <a:rPr lang="da-DK" dirty="0"/>
              <a:t> as </a:t>
            </a:r>
            <a:r>
              <a:rPr lang="da-DK" dirty="0" err="1"/>
              <a:t>educator</a:t>
            </a:r>
            <a:r>
              <a:rPr lang="da-DK" dirty="0"/>
              <a:t> at </a:t>
            </a:r>
            <a:r>
              <a:rPr lang="da-DK" dirty="0" err="1"/>
              <a:t>various</a:t>
            </a:r>
            <a:r>
              <a:rPr lang="da-DK" dirty="0"/>
              <a:t> </a:t>
            </a:r>
            <a:r>
              <a:rPr lang="da-DK" dirty="0" err="1"/>
              <a:t>universities</a:t>
            </a:r>
            <a:r>
              <a:rPr lang="da-DK" dirty="0"/>
              <a:t> </a:t>
            </a:r>
            <a:r>
              <a:rPr lang="da-DK" dirty="0" err="1"/>
              <a:t>such</a:t>
            </a:r>
            <a:r>
              <a:rPr lang="da-DK" dirty="0"/>
              <a:t> as </a:t>
            </a:r>
            <a:r>
              <a:rPr lang="da-DK" dirty="0" err="1"/>
              <a:t>Middlesex</a:t>
            </a:r>
            <a:r>
              <a:rPr lang="da-DK" dirty="0"/>
              <a:t> University London, German Business School, Hainan University, Hanoi University, </a:t>
            </a:r>
            <a:r>
              <a:rPr lang="da-DK" dirty="0" err="1"/>
              <a:t>Africa</a:t>
            </a:r>
            <a:r>
              <a:rPr lang="da-DK" dirty="0"/>
              <a:t> MBA, Copenhagen Business School etc.</a:t>
            </a:r>
          </a:p>
          <a:p>
            <a:endParaRPr lang="da-DK" dirty="0"/>
          </a:p>
          <a:p>
            <a:r>
              <a:rPr lang="da-DK" dirty="0"/>
              <a:t>14 </a:t>
            </a:r>
            <a:r>
              <a:rPr lang="da-DK" dirty="0" err="1"/>
              <a:t>years</a:t>
            </a:r>
            <a:r>
              <a:rPr lang="da-DK" dirty="0"/>
              <a:t> </a:t>
            </a:r>
            <a:r>
              <a:rPr lang="da-DK" dirty="0" err="1"/>
              <a:t>experience</a:t>
            </a:r>
            <a:r>
              <a:rPr lang="da-DK" dirty="0"/>
              <a:t> as </a:t>
            </a:r>
            <a:r>
              <a:rPr lang="da-DK" dirty="0" err="1"/>
              <a:t>boardmember</a:t>
            </a:r>
            <a:r>
              <a:rPr lang="da-DK" dirty="0"/>
              <a:t> and </a:t>
            </a:r>
            <a:r>
              <a:rPr lang="da-DK" dirty="0" err="1"/>
              <a:t>member</a:t>
            </a:r>
            <a:r>
              <a:rPr lang="da-DK" dirty="0"/>
              <a:t> of </a:t>
            </a:r>
            <a:r>
              <a:rPr lang="da-DK" dirty="0" err="1"/>
              <a:t>governmental</a:t>
            </a:r>
            <a:r>
              <a:rPr lang="da-DK" dirty="0"/>
              <a:t> </a:t>
            </a:r>
            <a:r>
              <a:rPr lang="da-DK" dirty="0" err="1"/>
              <a:t>boards</a:t>
            </a:r>
            <a:endParaRPr lang="da-DK" dirty="0"/>
          </a:p>
          <a:p>
            <a:endParaRPr lang="da-DK" dirty="0"/>
          </a:p>
          <a:p>
            <a:r>
              <a:rPr lang="da-DK" dirty="0" err="1"/>
              <a:t>Specific</a:t>
            </a:r>
            <a:r>
              <a:rPr lang="da-DK" dirty="0"/>
              <a:t> </a:t>
            </a:r>
            <a:r>
              <a:rPr lang="da-DK" dirty="0" err="1"/>
              <a:t>interest</a:t>
            </a:r>
            <a:r>
              <a:rPr lang="da-DK" dirty="0"/>
              <a:t> in </a:t>
            </a:r>
            <a:r>
              <a:rPr lang="da-DK" dirty="0" err="1"/>
              <a:t>Sustainability</a:t>
            </a:r>
            <a:r>
              <a:rPr lang="da-DK" dirty="0"/>
              <a:t>, compliance and management </a:t>
            </a:r>
            <a:r>
              <a:rPr lang="da-DK" dirty="0" err="1"/>
              <a:t>control</a:t>
            </a:r>
            <a:r>
              <a:rPr lang="da-DK" dirty="0"/>
              <a:t>. </a:t>
            </a:r>
            <a:r>
              <a:rPr lang="da-DK" dirty="0" err="1"/>
              <a:t>Build</a:t>
            </a:r>
            <a:r>
              <a:rPr lang="da-DK" dirty="0"/>
              <a:t> compliance </a:t>
            </a:r>
            <a:r>
              <a:rPr lang="da-DK" dirty="0" err="1"/>
              <a:t>setup</a:t>
            </a:r>
            <a:r>
              <a:rPr lang="da-DK" dirty="0"/>
              <a:t> for i.e. bitcoin </a:t>
            </a:r>
            <a:r>
              <a:rPr lang="da-DK" dirty="0" err="1"/>
              <a:t>exchanges</a:t>
            </a:r>
            <a:r>
              <a:rPr lang="da-DK" dirty="0"/>
              <a:t>.</a:t>
            </a:r>
          </a:p>
          <a:p>
            <a:endParaRPr lang="da-DK" dirty="0"/>
          </a:p>
          <a:p>
            <a:r>
              <a:rPr lang="da-DK" dirty="0"/>
              <a:t>Investor in </a:t>
            </a:r>
            <a:r>
              <a:rPr lang="da-DK" dirty="0" err="1"/>
              <a:t>companies</a:t>
            </a:r>
            <a:r>
              <a:rPr lang="da-DK" dirty="0"/>
              <a:t> with </a:t>
            </a:r>
            <a:r>
              <a:rPr lang="da-DK" dirty="0" err="1"/>
              <a:t>two</a:t>
            </a:r>
            <a:r>
              <a:rPr lang="da-DK" dirty="0"/>
              <a:t> </a:t>
            </a:r>
            <a:r>
              <a:rPr lang="da-DK" dirty="0" err="1"/>
              <a:t>companies</a:t>
            </a:r>
            <a:r>
              <a:rPr lang="da-DK" dirty="0"/>
              <a:t> </a:t>
            </a:r>
            <a:r>
              <a:rPr lang="da-DK" dirty="0" err="1"/>
              <a:t>being</a:t>
            </a:r>
            <a:r>
              <a:rPr lang="da-DK" dirty="0"/>
              <a:t> sold in 2021</a:t>
            </a:r>
          </a:p>
          <a:p>
            <a:endParaRPr lang="da-DK" dirty="0"/>
          </a:p>
          <a:p>
            <a:r>
              <a:rPr lang="da-DK" dirty="0"/>
              <a:t>15 </a:t>
            </a:r>
            <a:r>
              <a:rPr lang="da-DK" dirty="0" err="1"/>
              <a:t>years</a:t>
            </a:r>
            <a:r>
              <a:rPr lang="da-DK" dirty="0"/>
              <a:t> as </a:t>
            </a:r>
            <a:r>
              <a:rPr lang="da-DK" dirty="0" err="1"/>
              <a:t>chairman</a:t>
            </a:r>
            <a:r>
              <a:rPr lang="da-DK" dirty="0"/>
              <a:t> of </a:t>
            </a:r>
            <a:r>
              <a:rPr lang="da-DK" dirty="0" err="1"/>
              <a:t>various</a:t>
            </a:r>
            <a:r>
              <a:rPr lang="da-DK" dirty="0"/>
              <a:t> </a:t>
            </a:r>
            <a:r>
              <a:rPr lang="da-DK" dirty="0" err="1"/>
              <a:t>internal</a:t>
            </a:r>
            <a:r>
              <a:rPr lang="da-DK" dirty="0"/>
              <a:t> </a:t>
            </a:r>
            <a:r>
              <a:rPr lang="da-DK" dirty="0" err="1"/>
              <a:t>conferences</a:t>
            </a:r>
            <a:r>
              <a:rPr lang="da-DK" dirty="0"/>
              <a:t> in the </a:t>
            </a:r>
            <a:r>
              <a:rPr lang="da-DK" dirty="0" err="1"/>
              <a:t>area</a:t>
            </a:r>
            <a:r>
              <a:rPr lang="da-DK" dirty="0"/>
              <a:t> of </a:t>
            </a:r>
            <a:r>
              <a:rPr lang="da-DK" dirty="0" err="1"/>
              <a:t>banking</a:t>
            </a:r>
            <a:endParaRPr lang="da-DK" dirty="0"/>
          </a:p>
          <a:p>
            <a:endParaRPr lang="da-DK" dirty="0"/>
          </a:p>
          <a:p>
            <a:endParaRPr lang="da-DK" dirty="0"/>
          </a:p>
        </p:txBody>
      </p:sp>
      <p:pic>
        <p:nvPicPr>
          <p:cNvPr id="4" name="Billede 3">
            <a:extLst>
              <a:ext uri="{FF2B5EF4-FFF2-40B4-BE49-F238E27FC236}">
                <a16:creationId xmlns:a16="http://schemas.microsoft.com/office/drawing/2014/main" id="{19BFEB75-7D9C-4633-95A3-758B19988974}"/>
              </a:ext>
            </a:extLst>
          </p:cNvPr>
          <p:cNvPicPr>
            <a:picLocks noChangeAspect="1"/>
          </p:cNvPicPr>
          <p:nvPr/>
        </p:nvPicPr>
        <p:blipFill>
          <a:blip r:embed="rId2"/>
          <a:stretch>
            <a:fillRect/>
          </a:stretch>
        </p:blipFill>
        <p:spPr>
          <a:xfrm>
            <a:off x="7568349" y="565609"/>
            <a:ext cx="3899162" cy="5198882"/>
          </a:xfrm>
          <a:prstGeom prst="rect">
            <a:avLst/>
          </a:prstGeom>
        </p:spPr>
      </p:pic>
      <p:sp>
        <p:nvSpPr>
          <p:cNvPr id="5" name="Tekstfelt 4">
            <a:extLst>
              <a:ext uri="{FF2B5EF4-FFF2-40B4-BE49-F238E27FC236}">
                <a16:creationId xmlns:a16="http://schemas.microsoft.com/office/drawing/2014/main" id="{D4495100-BC05-4D42-999C-1DE49A3B065B}"/>
              </a:ext>
            </a:extLst>
          </p:cNvPr>
          <p:cNvSpPr txBox="1"/>
          <p:nvPr/>
        </p:nvSpPr>
        <p:spPr>
          <a:xfrm>
            <a:off x="6927326" y="6396335"/>
            <a:ext cx="4770858" cy="369332"/>
          </a:xfrm>
          <a:prstGeom prst="rect">
            <a:avLst/>
          </a:prstGeom>
          <a:noFill/>
        </p:spPr>
        <p:txBody>
          <a:bodyPr wrap="none" rtlCol="0">
            <a:spAutoFit/>
          </a:bodyPr>
          <a:lstStyle/>
          <a:p>
            <a:r>
              <a:rPr lang="en-US" dirty="0">
                <a:hlinkClick r:id="rId3"/>
              </a:rPr>
              <a:t>https://www.linkedin.com/in/nordgaard/</a:t>
            </a:r>
            <a:endParaRPr lang="en-US" dirty="0"/>
          </a:p>
        </p:txBody>
      </p:sp>
    </p:spTree>
    <p:extLst>
      <p:ext uri="{BB962C8B-B14F-4D97-AF65-F5344CB8AC3E}">
        <p14:creationId xmlns:p14="http://schemas.microsoft.com/office/powerpoint/2010/main" val="2101756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lede 9">
            <a:extLst>
              <a:ext uri="{FF2B5EF4-FFF2-40B4-BE49-F238E27FC236}">
                <a16:creationId xmlns:a16="http://schemas.microsoft.com/office/drawing/2014/main" id="{3E5EAD65-D3A1-4A9B-BBEF-15EA3CE7BA8A}"/>
              </a:ext>
            </a:extLst>
          </p:cNvPr>
          <p:cNvPicPr>
            <a:picLocks noChangeAspect="1"/>
          </p:cNvPicPr>
          <p:nvPr/>
        </p:nvPicPr>
        <p:blipFill>
          <a:blip r:embed="rId2"/>
          <a:stretch>
            <a:fillRect/>
          </a:stretch>
        </p:blipFill>
        <p:spPr>
          <a:xfrm>
            <a:off x="0" y="0"/>
            <a:ext cx="12192000" cy="6858000"/>
          </a:xfrm>
          <a:prstGeom prst="rect">
            <a:avLst/>
          </a:prstGeom>
        </p:spPr>
      </p:pic>
      <p:sp>
        <p:nvSpPr>
          <p:cNvPr id="8" name="Tekstfelt 7">
            <a:extLst>
              <a:ext uri="{FF2B5EF4-FFF2-40B4-BE49-F238E27FC236}">
                <a16:creationId xmlns:a16="http://schemas.microsoft.com/office/drawing/2014/main" id="{44D09201-36CE-4AF9-94CC-649B8029B5DC}"/>
              </a:ext>
            </a:extLst>
          </p:cNvPr>
          <p:cNvSpPr txBox="1"/>
          <p:nvPr/>
        </p:nvSpPr>
        <p:spPr>
          <a:xfrm>
            <a:off x="3087884" y="12680"/>
            <a:ext cx="5482591" cy="3416320"/>
          </a:xfrm>
          <a:prstGeom prst="rect">
            <a:avLst/>
          </a:prstGeom>
          <a:noFill/>
        </p:spPr>
        <p:txBody>
          <a:bodyPr wrap="none" rtlCol="0">
            <a:spAutoFit/>
          </a:bodyPr>
          <a:lstStyle/>
          <a:p>
            <a:pPr algn="ctr"/>
            <a:r>
              <a:rPr lang="da-DK" sz="4000" b="1" dirty="0" err="1"/>
              <a:t>Sustainability</a:t>
            </a:r>
            <a:endParaRPr lang="da-DK" sz="4000" b="1" dirty="0"/>
          </a:p>
          <a:p>
            <a:pPr algn="ctr"/>
            <a:endParaRPr lang="da-DK" sz="4000" b="1" dirty="0"/>
          </a:p>
          <a:p>
            <a:pPr algn="ctr"/>
            <a:r>
              <a:rPr lang="da-DK" sz="4000" b="1" dirty="0"/>
              <a:t>”Not relevant for </a:t>
            </a:r>
            <a:r>
              <a:rPr lang="da-DK" sz="4000" b="1" dirty="0" err="1"/>
              <a:t>me</a:t>
            </a:r>
            <a:r>
              <a:rPr lang="da-DK" sz="4000" b="1" dirty="0"/>
              <a:t>”</a:t>
            </a:r>
          </a:p>
          <a:p>
            <a:pPr algn="ctr"/>
            <a:endParaRPr lang="da-DK" sz="3200" b="1" dirty="0"/>
          </a:p>
          <a:p>
            <a:pPr algn="ctr"/>
            <a:r>
              <a:rPr lang="da-DK" sz="3200" b="1" dirty="0"/>
              <a:t>ESQ in Financial Institutions</a:t>
            </a:r>
          </a:p>
          <a:p>
            <a:pPr algn="ctr"/>
            <a:r>
              <a:rPr lang="da-DK" sz="3200" b="1" dirty="0"/>
              <a:t>Day II Tunis, Jan 2022</a:t>
            </a:r>
          </a:p>
        </p:txBody>
      </p:sp>
      <p:sp>
        <p:nvSpPr>
          <p:cNvPr id="5" name="Tekstfelt 4">
            <a:extLst>
              <a:ext uri="{FF2B5EF4-FFF2-40B4-BE49-F238E27FC236}">
                <a16:creationId xmlns:a16="http://schemas.microsoft.com/office/drawing/2014/main" id="{DE88B502-726C-4C8A-AC0D-BC70C95A23C3}"/>
              </a:ext>
            </a:extLst>
          </p:cNvPr>
          <p:cNvSpPr txBox="1"/>
          <p:nvPr/>
        </p:nvSpPr>
        <p:spPr>
          <a:xfrm>
            <a:off x="153664" y="6352395"/>
            <a:ext cx="4770858" cy="369332"/>
          </a:xfrm>
          <a:prstGeom prst="rect">
            <a:avLst/>
          </a:prstGeom>
          <a:noFill/>
        </p:spPr>
        <p:txBody>
          <a:bodyPr wrap="none" rtlCol="0">
            <a:spAutoFit/>
          </a:bodyPr>
          <a:lstStyle/>
          <a:p>
            <a:r>
              <a:rPr lang="en-US" dirty="0">
                <a:hlinkClick r:id="rId3"/>
              </a:rPr>
              <a:t>https://www.linkedin.com/in/nordgaard/</a:t>
            </a:r>
            <a:endParaRPr lang="en-US" dirty="0"/>
          </a:p>
        </p:txBody>
      </p:sp>
      <p:sp>
        <p:nvSpPr>
          <p:cNvPr id="6" name="Tekstfelt 5">
            <a:extLst>
              <a:ext uri="{FF2B5EF4-FFF2-40B4-BE49-F238E27FC236}">
                <a16:creationId xmlns:a16="http://schemas.microsoft.com/office/drawing/2014/main" id="{B21CD2F0-66F2-45A5-BFEE-C3263A122251}"/>
              </a:ext>
            </a:extLst>
          </p:cNvPr>
          <p:cNvSpPr txBox="1"/>
          <p:nvPr/>
        </p:nvSpPr>
        <p:spPr>
          <a:xfrm>
            <a:off x="217784" y="3706415"/>
            <a:ext cx="7649850" cy="1477328"/>
          </a:xfrm>
          <a:prstGeom prst="rect">
            <a:avLst/>
          </a:prstGeom>
          <a:solidFill>
            <a:schemeClr val="accent6">
              <a:lumMod val="50000"/>
            </a:schemeClr>
          </a:solidFill>
        </p:spPr>
        <p:txBody>
          <a:bodyPr wrap="none" rtlCol="0">
            <a:spAutoFit/>
          </a:bodyPr>
          <a:lstStyle/>
          <a:p>
            <a:pPr algn="ctr"/>
            <a:r>
              <a:rPr lang="da-DK" dirty="0"/>
              <a:t>Peter Nordgaard</a:t>
            </a:r>
          </a:p>
          <a:p>
            <a:pPr algn="ctr"/>
            <a:r>
              <a:rPr lang="da-DK" dirty="0"/>
              <a:t>Instagram </a:t>
            </a:r>
            <a:r>
              <a:rPr lang="da-DK" dirty="0">
                <a:hlinkClick r:id="rId4">
                  <a:extLst>
                    <a:ext uri="{A12FA001-AC4F-418D-AE19-62706E023703}">
                      <ahyp:hlinkClr xmlns:ahyp="http://schemas.microsoft.com/office/drawing/2018/hyperlinkcolor" val="tx"/>
                    </a:ext>
                  </a:extLst>
                </a:hlinkClick>
              </a:rPr>
              <a:t>https://www.instagram.com/learnycint/</a:t>
            </a:r>
            <a:endParaRPr lang="da-DK" dirty="0"/>
          </a:p>
          <a:p>
            <a:pPr algn="ctr"/>
            <a:r>
              <a:rPr lang="da-DK" dirty="0" err="1"/>
              <a:t>Linkedin</a:t>
            </a:r>
            <a:r>
              <a:rPr lang="da-DK" dirty="0"/>
              <a:t>:  </a:t>
            </a:r>
            <a:r>
              <a:rPr lang="da-DK" dirty="0">
                <a:hlinkClick r:id="rId5">
                  <a:extLst>
                    <a:ext uri="{A12FA001-AC4F-418D-AE19-62706E023703}">
                      <ahyp:hlinkClr xmlns:ahyp="http://schemas.microsoft.com/office/drawing/2018/hyperlinkcolor" val="tx"/>
                    </a:ext>
                  </a:extLst>
                </a:hlinkClick>
              </a:rPr>
              <a:t>https://www.linkedin.com/in/nordgaard/?locale=da_DK</a:t>
            </a:r>
            <a:r>
              <a:rPr lang="da-DK" dirty="0"/>
              <a:t> </a:t>
            </a:r>
          </a:p>
          <a:p>
            <a:pPr algn="ctr"/>
            <a:r>
              <a:rPr lang="da-DK" dirty="0"/>
              <a:t>Facebook: Peter Nordgaard  </a:t>
            </a:r>
          </a:p>
          <a:p>
            <a:pPr algn="ctr"/>
            <a:r>
              <a:rPr lang="da-DK" dirty="0" err="1"/>
              <a:t>Whatsapp</a:t>
            </a:r>
            <a:r>
              <a:rPr lang="da-DK" dirty="0"/>
              <a:t> +45 31 71 31 07</a:t>
            </a:r>
            <a:endParaRPr lang="en-US" dirty="0"/>
          </a:p>
        </p:txBody>
      </p:sp>
      <p:pic>
        <p:nvPicPr>
          <p:cNvPr id="7" name="Billede 6">
            <a:extLst>
              <a:ext uri="{FF2B5EF4-FFF2-40B4-BE49-F238E27FC236}">
                <a16:creationId xmlns:a16="http://schemas.microsoft.com/office/drawing/2014/main" id="{876457AF-CB94-452B-AAA5-FD43B3430C39}"/>
              </a:ext>
            </a:extLst>
          </p:cNvPr>
          <p:cNvPicPr>
            <a:picLocks noChangeAspect="1"/>
          </p:cNvPicPr>
          <p:nvPr/>
        </p:nvPicPr>
        <p:blipFill>
          <a:blip r:embed="rId6"/>
          <a:stretch>
            <a:fillRect/>
          </a:stretch>
        </p:blipFill>
        <p:spPr>
          <a:xfrm>
            <a:off x="9599595" y="4493154"/>
            <a:ext cx="2629153" cy="2434824"/>
          </a:xfrm>
          <a:prstGeom prst="rect">
            <a:avLst/>
          </a:prstGeom>
        </p:spPr>
      </p:pic>
    </p:spTree>
    <p:extLst>
      <p:ext uri="{BB962C8B-B14F-4D97-AF65-F5344CB8AC3E}">
        <p14:creationId xmlns:p14="http://schemas.microsoft.com/office/powerpoint/2010/main" val="259422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C9B53C1-CB79-40F2-9B62-81A90704597F}"/>
              </a:ext>
            </a:extLst>
          </p:cNvPr>
          <p:cNvSpPr/>
          <p:nvPr/>
        </p:nvSpPr>
        <p:spPr>
          <a:xfrm>
            <a:off x="1447800" y="1362075"/>
            <a:ext cx="8934450" cy="413385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3200" dirty="0"/>
              <a:t>My </a:t>
            </a:r>
            <a:r>
              <a:rPr lang="da-DK" sz="3200" dirty="0" err="1"/>
              <a:t>Prediction</a:t>
            </a:r>
            <a:r>
              <a:rPr lang="da-DK" sz="3200" dirty="0"/>
              <a:t>!</a:t>
            </a:r>
          </a:p>
          <a:p>
            <a:pPr algn="ctr"/>
            <a:endParaRPr lang="da-DK" sz="3200" dirty="0"/>
          </a:p>
          <a:p>
            <a:pPr algn="ctr"/>
            <a:r>
              <a:rPr lang="da-DK" sz="3200" dirty="0"/>
              <a:t>”</a:t>
            </a:r>
            <a:r>
              <a:rPr lang="da-DK" sz="3200" dirty="0" err="1"/>
              <a:t>These</a:t>
            </a:r>
            <a:r>
              <a:rPr lang="da-DK" sz="3200" dirty="0"/>
              <a:t> </a:t>
            </a:r>
            <a:r>
              <a:rPr lang="da-DK" sz="3200" dirty="0" err="1"/>
              <a:t>two</a:t>
            </a:r>
            <a:r>
              <a:rPr lang="da-DK" sz="3200" dirty="0"/>
              <a:t> </a:t>
            </a:r>
            <a:r>
              <a:rPr lang="da-DK" sz="3200" dirty="0" err="1"/>
              <a:t>days</a:t>
            </a:r>
            <a:r>
              <a:rPr lang="da-DK" sz="3200" dirty="0"/>
              <a:t> </a:t>
            </a:r>
            <a:r>
              <a:rPr lang="da-DK" sz="3200" dirty="0" err="1"/>
              <a:t>we</a:t>
            </a:r>
            <a:r>
              <a:rPr lang="da-DK" sz="3200" dirty="0"/>
              <a:t> </a:t>
            </a:r>
            <a:r>
              <a:rPr lang="da-DK" sz="3200" dirty="0" err="1"/>
              <a:t>are</a:t>
            </a:r>
            <a:r>
              <a:rPr lang="da-DK" sz="3200" dirty="0"/>
              <a:t> </a:t>
            </a:r>
            <a:r>
              <a:rPr lang="da-DK" sz="3200" dirty="0" err="1"/>
              <a:t>training</a:t>
            </a:r>
            <a:r>
              <a:rPr lang="da-DK" sz="3200" dirty="0"/>
              <a:t> </a:t>
            </a:r>
            <a:r>
              <a:rPr lang="da-DK" sz="3200" dirty="0" err="1"/>
              <a:t>what</a:t>
            </a:r>
            <a:r>
              <a:rPr lang="da-DK" sz="3200" dirty="0"/>
              <a:t> </a:t>
            </a:r>
            <a:r>
              <a:rPr lang="da-DK" sz="3200" dirty="0" err="1"/>
              <a:t>everybody</a:t>
            </a:r>
            <a:r>
              <a:rPr lang="da-DK" sz="3200" dirty="0"/>
              <a:t> </a:t>
            </a:r>
            <a:r>
              <a:rPr lang="da-DK" sz="3200" dirty="0" err="1"/>
              <a:t>else</a:t>
            </a:r>
            <a:r>
              <a:rPr lang="da-DK" sz="3200" dirty="0"/>
              <a:t> </a:t>
            </a:r>
            <a:r>
              <a:rPr lang="da-DK" sz="3200" dirty="0" err="1"/>
              <a:t>will</a:t>
            </a:r>
            <a:r>
              <a:rPr lang="da-DK" sz="3200" dirty="0"/>
              <a:t> </a:t>
            </a:r>
            <a:r>
              <a:rPr lang="da-DK" sz="3200" dirty="0" err="1"/>
              <a:t>try</a:t>
            </a:r>
            <a:r>
              <a:rPr lang="da-DK" sz="3200" dirty="0"/>
              <a:t> to </a:t>
            </a:r>
            <a:r>
              <a:rPr lang="da-DK" sz="3200" dirty="0" err="1"/>
              <a:t>train</a:t>
            </a:r>
            <a:r>
              <a:rPr lang="da-DK" sz="3200" dirty="0"/>
              <a:t> </a:t>
            </a:r>
            <a:r>
              <a:rPr lang="da-DK" sz="3200" dirty="0" err="1"/>
              <a:t>you</a:t>
            </a:r>
            <a:r>
              <a:rPr lang="da-DK" sz="3200" dirty="0"/>
              <a:t> in, the </a:t>
            </a:r>
            <a:r>
              <a:rPr lang="da-DK" sz="3200" dirty="0" err="1"/>
              <a:t>next</a:t>
            </a:r>
            <a:r>
              <a:rPr lang="da-DK" sz="3200" dirty="0"/>
              <a:t> </a:t>
            </a:r>
            <a:r>
              <a:rPr lang="da-DK" sz="3200" dirty="0" err="1"/>
              <a:t>two</a:t>
            </a:r>
            <a:r>
              <a:rPr lang="da-DK" sz="3200" dirty="0"/>
              <a:t> </a:t>
            </a:r>
            <a:r>
              <a:rPr lang="da-DK" sz="3200" dirty="0" err="1"/>
              <a:t>years</a:t>
            </a:r>
            <a:r>
              <a:rPr lang="da-DK" sz="3200" dirty="0"/>
              <a:t>!”</a:t>
            </a:r>
          </a:p>
          <a:p>
            <a:pPr algn="ctr"/>
            <a:endParaRPr lang="da-DK" sz="3200" dirty="0"/>
          </a:p>
          <a:p>
            <a:pPr algn="ctr"/>
            <a:r>
              <a:rPr lang="da-DK" sz="3200" dirty="0"/>
              <a:t>Peter Nordgaard</a:t>
            </a:r>
            <a:endParaRPr lang="en-US" sz="3200" dirty="0"/>
          </a:p>
        </p:txBody>
      </p:sp>
    </p:spTree>
    <p:extLst>
      <p:ext uri="{BB962C8B-B14F-4D97-AF65-F5344CB8AC3E}">
        <p14:creationId xmlns:p14="http://schemas.microsoft.com/office/powerpoint/2010/main" val="3425342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afrundede hjørner 3">
            <a:extLst>
              <a:ext uri="{FF2B5EF4-FFF2-40B4-BE49-F238E27FC236}">
                <a16:creationId xmlns:a16="http://schemas.microsoft.com/office/drawing/2014/main" id="{6551BDCE-AD08-4BC5-8FDF-5A8322B7B550}"/>
              </a:ext>
            </a:extLst>
          </p:cNvPr>
          <p:cNvSpPr/>
          <p:nvPr/>
        </p:nvSpPr>
        <p:spPr>
          <a:xfrm>
            <a:off x="1030351" y="1984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Green Energy</a:t>
            </a:r>
            <a:endParaRPr lang="en-US" dirty="0"/>
          </a:p>
        </p:txBody>
      </p:sp>
      <p:sp>
        <p:nvSpPr>
          <p:cNvPr id="5" name="Rektangel: afrundede hjørner 4">
            <a:extLst>
              <a:ext uri="{FF2B5EF4-FFF2-40B4-BE49-F238E27FC236}">
                <a16:creationId xmlns:a16="http://schemas.microsoft.com/office/drawing/2014/main" id="{90C1027A-D3E2-4664-8EE0-48C604AF6869}"/>
              </a:ext>
            </a:extLst>
          </p:cNvPr>
          <p:cNvSpPr/>
          <p:nvPr/>
        </p:nvSpPr>
        <p:spPr>
          <a:xfrm>
            <a:off x="3354451" y="1984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Reusable</a:t>
            </a:r>
            <a:r>
              <a:rPr lang="da-DK" b="1" dirty="0"/>
              <a:t> </a:t>
            </a:r>
          </a:p>
          <a:p>
            <a:pPr algn="ctr"/>
            <a:r>
              <a:rPr lang="da-DK" b="1" dirty="0"/>
              <a:t>Materials</a:t>
            </a:r>
            <a:endParaRPr lang="en-US" dirty="0"/>
          </a:p>
        </p:txBody>
      </p:sp>
      <p:sp>
        <p:nvSpPr>
          <p:cNvPr id="6" name="Rektangel: afrundede hjørner 5">
            <a:extLst>
              <a:ext uri="{FF2B5EF4-FFF2-40B4-BE49-F238E27FC236}">
                <a16:creationId xmlns:a16="http://schemas.microsoft.com/office/drawing/2014/main" id="{3EDC79C2-5BE1-4ED9-A993-9EA991574B9D}"/>
              </a:ext>
            </a:extLst>
          </p:cNvPr>
          <p:cNvSpPr/>
          <p:nvPr/>
        </p:nvSpPr>
        <p:spPr>
          <a:xfrm>
            <a:off x="5678551" y="1984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Low Transport</a:t>
            </a:r>
            <a:endParaRPr lang="en-US" dirty="0"/>
          </a:p>
        </p:txBody>
      </p:sp>
      <p:sp>
        <p:nvSpPr>
          <p:cNvPr id="7" name="Rektangel: afrundede hjørner 6">
            <a:extLst>
              <a:ext uri="{FF2B5EF4-FFF2-40B4-BE49-F238E27FC236}">
                <a16:creationId xmlns:a16="http://schemas.microsoft.com/office/drawing/2014/main" id="{30E83C8B-0E33-4EAB-98EA-5AF73AE9781B}"/>
              </a:ext>
            </a:extLst>
          </p:cNvPr>
          <p:cNvSpPr/>
          <p:nvPr/>
        </p:nvSpPr>
        <p:spPr>
          <a:xfrm>
            <a:off x="1030350" y="3508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Long </a:t>
            </a:r>
            <a:r>
              <a:rPr lang="da-DK" b="1" dirty="0" err="1"/>
              <a:t>Lifetime</a:t>
            </a:r>
            <a:endParaRPr lang="en-US" dirty="0"/>
          </a:p>
        </p:txBody>
      </p:sp>
      <p:sp>
        <p:nvSpPr>
          <p:cNvPr id="8" name="Rektangel: afrundede hjørner 7">
            <a:extLst>
              <a:ext uri="{FF2B5EF4-FFF2-40B4-BE49-F238E27FC236}">
                <a16:creationId xmlns:a16="http://schemas.microsoft.com/office/drawing/2014/main" id="{3E2D5954-F5A7-4F32-92CF-2D70C6AC1E65}"/>
              </a:ext>
            </a:extLst>
          </p:cNvPr>
          <p:cNvSpPr/>
          <p:nvPr/>
        </p:nvSpPr>
        <p:spPr>
          <a:xfrm>
            <a:off x="3354450" y="3508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Shareable</a:t>
            </a:r>
            <a:endParaRPr lang="en-US" dirty="0"/>
          </a:p>
        </p:txBody>
      </p:sp>
      <p:sp>
        <p:nvSpPr>
          <p:cNvPr id="9" name="Rektangel: afrundede hjørner 8">
            <a:extLst>
              <a:ext uri="{FF2B5EF4-FFF2-40B4-BE49-F238E27FC236}">
                <a16:creationId xmlns:a16="http://schemas.microsoft.com/office/drawing/2014/main" id="{F1FE8737-18B0-4984-9B8D-0E25DCBE4101}"/>
              </a:ext>
            </a:extLst>
          </p:cNvPr>
          <p:cNvSpPr/>
          <p:nvPr/>
        </p:nvSpPr>
        <p:spPr>
          <a:xfrm>
            <a:off x="5678551" y="3508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Flexible</a:t>
            </a:r>
            <a:endParaRPr lang="en-US" dirty="0"/>
          </a:p>
        </p:txBody>
      </p:sp>
      <p:sp>
        <p:nvSpPr>
          <p:cNvPr id="10" name="Tekstfelt 9">
            <a:extLst>
              <a:ext uri="{FF2B5EF4-FFF2-40B4-BE49-F238E27FC236}">
                <a16:creationId xmlns:a16="http://schemas.microsoft.com/office/drawing/2014/main" id="{4252D8DF-B8E9-4389-A0B0-AB03356EE7E7}"/>
              </a:ext>
            </a:extLst>
          </p:cNvPr>
          <p:cNvSpPr txBox="1"/>
          <p:nvPr/>
        </p:nvSpPr>
        <p:spPr>
          <a:xfrm>
            <a:off x="8151172" y="2359981"/>
            <a:ext cx="1406154" cy="369332"/>
          </a:xfrm>
          <a:prstGeom prst="rect">
            <a:avLst/>
          </a:prstGeom>
          <a:noFill/>
        </p:spPr>
        <p:txBody>
          <a:bodyPr wrap="none" rtlCol="0">
            <a:spAutoFit/>
          </a:bodyPr>
          <a:lstStyle/>
          <a:p>
            <a:r>
              <a:rPr lang="da-DK" dirty="0" err="1"/>
              <a:t>Production</a:t>
            </a:r>
            <a:endParaRPr lang="en-US" dirty="0"/>
          </a:p>
        </p:txBody>
      </p:sp>
      <p:sp>
        <p:nvSpPr>
          <p:cNvPr id="11" name="Tekstfelt 10">
            <a:extLst>
              <a:ext uri="{FF2B5EF4-FFF2-40B4-BE49-F238E27FC236}">
                <a16:creationId xmlns:a16="http://schemas.microsoft.com/office/drawing/2014/main" id="{AE5E7A42-FC37-4DB5-9030-912640FB553E}"/>
              </a:ext>
            </a:extLst>
          </p:cNvPr>
          <p:cNvSpPr txBox="1"/>
          <p:nvPr/>
        </p:nvSpPr>
        <p:spPr>
          <a:xfrm>
            <a:off x="8151172" y="3932164"/>
            <a:ext cx="1685077" cy="369332"/>
          </a:xfrm>
          <a:prstGeom prst="rect">
            <a:avLst/>
          </a:prstGeom>
          <a:noFill/>
        </p:spPr>
        <p:txBody>
          <a:bodyPr wrap="none" rtlCol="0">
            <a:spAutoFit/>
          </a:bodyPr>
          <a:lstStyle/>
          <a:p>
            <a:r>
              <a:rPr lang="da-DK" dirty="0" err="1"/>
              <a:t>Consumption</a:t>
            </a:r>
            <a:endParaRPr lang="en-US" dirty="0"/>
          </a:p>
        </p:txBody>
      </p:sp>
      <p:sp>
        <p:nvSpPr>
          <p:cNvPr id="13" name="Titel 1">
            <a:extLst>
              <a:ext uri="{FF2B5EF4-FFF2-40B4-BE49-F238E27FC236}">
                <a16:creationId xmlns:a16="http://schemas.microsoft.com/office/drawing/2014/main" id="{38CC281E-F78A-49D6-9B80-83F854919C8C}"/>
              </a:ext>
            </a:extLst>
          </p:cNvPr>
          <p:cNvSpPr>
            <a:spLocks noGrp="1"/>
          </p:cNvSpPr>
          <p:nvPr>
            <p:ph type="title"/>
          </p:nvPr>
        </p:nvSpPr>
        <p:spPr>
          <a:xfrm>
            <a:off x="230819" y="383922"/>
            <a:ext cx="11275381" cy="1293028"/>
          </a:xfrm>
        </p:spPr>
        <p:txBody>
          <a:bodyPr/>
          <a:lstStyle/>
          <a:p>
            <a:r>
              <a:rPr lang="en-US" b="0" i="0" dirty="0">
                <a:solidFill>
                  <a:schemeClr val="accent6">
                    <a:lumMod val="60000"/>
                    <a:lumOff val="40000"/>
                  </a:schemeClr>
                </a:solidFill>
                <a:effectLst/>
                <a:latin typeface="-apple-system"/>
              </a:rPr>
              <a:t>The real Environmental Question!</a:t>
            </a:r>
            <a:endParaRPr lang="en-US" dirty="0">
              <a:solidFill>
                <a:schemeClr val="accent6">
                  <a:lumMod val="60000"/>
                  <a:lumOff val="40000"/>
                </a:schemeClr>
              </a:solidFill>
            </a:endParaRPr>
          </a:p>
        </p:txBody>
      </p:sp>
      <p:sp>
        <p:nvSpPr>
          <p:cNvPr id="14" name="Tekstfelt 13">
            <a:extLst>
              <a:ext uri="{FF2B5EF4-FFF2-40B4-BE49-F238E27FC236}">
                <a16:creationId xmlns:a16="http://schemas.microsoft.com/office/drawing/2014/main" id="{AAA885B8-81F7-4211-B527-5289480260D7}"/>
              </a:ext>
            </a:extLst>
          </p:cNvPr>
          <p:cNvSpPr txBox="1"/>
          <p:nvPr/>
        </p:nvSpPr>
        <p:spPr>
          <a:xfrm>
            <a:off x="1030350" y="4883078"/>
            <a:ext cx="6885374" cy="369332"/>
          </a:xfrm>
          <a:prstGeom prst="rect">
            <a:avLst/>
          </a:prstGeom>
          <a:noFill/>
        </p:spPr>
        <p:txBody>
          <a:bodyPr wrap="square" rtlCol="0">
            <a:spAutoFit/>
          </a:bodyPr>
          <a:lstStyle/>
          <a:p>
            <a:pPr algn="ctr"/>
            <a:r>
              <a:rPr lang="da-DK" i="1" dirty="0"/>
              <a:t>Peter Nordgaard, 2021</a:t>
            </a:r>
            <a:endParaRPr lang="en-US" i="1" dirty="0"/>
          </a:p>
        </p:txBody>
      </p:sp>
      <p:sp>
        <p:nvSpPr>
          <p:cNvPr id="15" name="Tekstfelt 14">
            <a:extLst>
              <a:ext uri="{FF2B5EF4-FFF2-40B4-BE49-F238E27FC236}">
                <a16:creationId xmlns:a16="http://schemas.microsoft.com/office/drawing/2014/main" id="{39907653-2F4E-4DE1-BE76-D88A571F06D4}"/>
              </a:ext>
            </a:extLst>
          </p:cNvPr>
          <p:cNvSpPr txBox="1"/>
          <p:nvPr/>
        </p:nvSpPr>
        <p:spPr>
          <a:xfrm>
            <a:off x="1960688" y="5516899"/>
            <a:ext cx="4767652" cy="646331"/>
          </a:xfrm>
          <a:prstGeom prst="rect">
            <a:avLst/>
          </a:prstGeom>
          <a:noFill/>
        </p:spPr>
        <p:txBody>
          <a:bodyPr wrap="none" rtlCol="0">
            <a:spAutoFit/>
          </a:bodyPr>
          <a:lstStyle/>
          <a:p>
            <a:pPr algn="ctr"/>
            <a:r>
              <a:rPr lang="da-DK" dirty="0">
                <a:solidFill>
                  <a:schemeClr val="accent6">
                    <a:lumMod val="60000"/>
                    <a:lumOff val="40000"/>
                  </a:schemeClr>
                </a:solidFill>
              </a:rPr>
              <a:t>How </a:t>
            </a:r>
            <a:r>
              <a:rPr lang="da-DK" dirty="0" err="1">
                <a:solidFill>
                  <a:schemeClr val="accent6">
                    <a:lumMod val="60000"/>
                    <a:lumOff val="40000"/>
                  </a:schemeClr>
                </a:solidFill>
              </a:rPr>
              <a:t>could</a:t>
            </a:r>
            <a:r>
              <a:rPr lang="da-DK" dirty="0">
                <a:solidFill>
                  <a:schemeClr val="accent6">
                    <a:lumMod val="60000"/>
                    <a:lumOff val="40000"/>
                  </a:schemeClr>
                </a:solidFill>
              </a:rPr>
              <a:t> </a:t>
            </a:r>
            <a:r>
              <a:rPr lang="da-DK" dirty="0" err="1">
                <a:solidFill>
                  <a:schemeClr val="accent6">
                    <a:lumMod val="60000"/>
                    <a:lumOff val="40000"/>
                  </a:schemeClr>
                </a:solidFill>
              </a:rPr>
              <a:t>this</a:t>
            </a:r>
            <a:r>
              <a:rPr lang="da-DK" dirty="0">
                <a:solidFill>
                  <a:schemeClr val="accent6">
                    <a:lumMod val="60000"/>
                    <a:lumOff val="40000"/>
                  </a:schemeClr>
                </a:solidFill>
              </a:rPr>
              <a:t> </a:t>
            </a:r>
            <a:r>
              <a:rPr lang="da-DK" dirty="0" err="1">
                <a:solidFill>
                  <a:schemeClr val="accent6">
                    <a:lumMod val="60000"/>
                    <a:lumOff val="40000"/>
                  </a:schemeClr>
                </a:solidFill>
              </a:rPr>
              <a:t>impact</a:t>
            </a:r>
            <a:r>
              <a:rPr lang="da-DK" dirty="0">
                <a:solidFill>
                  <a:schemeClr val="accent6">
                    <a:lumMod val="60000"/>
                    <a:lumOff val="40000"/>
                  </a:schemeClr>
                </a:solidFill>
              </a:rPr>
              <a:t> </a:t>
            </a:r>
            <a:r>
              <a:rPr lang="da-DK" dirty="0" err="1">
                <a:solidFill>
                  <a:schemeClr val="accent6">
                    <a:lumMod val="60000"/>
                    <a:lumOff val="40000"/>
                  </a:schemeClr>
                </a:solidFill>
              </a:rPr>
              <a:t>companies</a:t>
            </a:r>
            <a:r>
              <a:rPr lang="da-DK" dirty="0">
                <a:solidFill>
                  <a:schemeClr val="accent6">
                    <a:lumMod val="60000"/>
                    <a:lumOff val="40000"/>
                  </a:schemeClr>
                </a:solidFill>
              </a:rPr>
              <a:t>?</a:t>
            </a:r>
          </a:p>
          <a:p>
            <a:pPr algn="ctr"/>
            <a:r>
              <a:rPr lang="da-DK" dirty="0" err="1">
                <a:solidFill>
                  <a:schemeClr val="accent6">
                    <a:lumMod val="60000"/>
                    <a:lumOff val="40000"/>
                  </a:schemeClr>
                </a:solidFill>
              </a:rPr>
              <a:t>Does</a:t>
            </a:r>
            <a:r>
              <a:rPr lang="da-DK" dirty="0">
                <a:solidFill>
                  <a:schemeClr val="accent6">
                    <a:lumMod val="60000"/>
                    <a:lumOff val="40000"/>
                  </a:schemeClr>
                </a:solidFill>
              </a:rPr>
              <a:t> it </a:t>
            </a:r>
            <a:r>
              <a:rPr lang="da-DK" dirty="0" err="1">
                <a:solidFill>
                  <a:schemeClr val="accent6">
                    <a:lumMod val="60000"/>
                    <a:lumOff val="40000"/>
                  </a:schemeClr>
                </a:solidFill>
              </a:rPr>
              <a:t>reveal</a:t>
            </a:r>
            <a:r>
              <a:rPr lang="da-DK" dirty="0">
                <a:solidFill>
                  <a:schemeClr val="accent6">
                    <a:lumMod val="60000"/>
                    <a:lumOff val="40000"/>
                  </a:schemeClr>
                </a:solidFill>
              </a:rPr>
              <a:t> new </a:t>
            </a:r>
            <a:r>
              <a:rPr lang="da-DK" dirty="0" err="1">
                <a:solidFill>
                  <a:schemeClr val="accent6">
                    <a:lumMod val="60000"/>
                    <a:lumOff val="40000"/>
                  </a:schemeClr>
                </a:solidFill>
              </a:rPr>
              <a:t>revenue</a:t>
            </a:r>
            <a:r>
              <a:rPr lang="da-DK" dirty="0">
                <a:solidFill>
                  <a:schemeClr val="accent6">
                    <a:lumMod val="60000"/>
                    <a:lumOff val="40000"/>
                  </a:schemeClr>
                </a:solidFill>
              </a:rPr>
              <a:t> models </a:t>
            </a:r>
            <a:r>
              <a:rPr lang="da-DK" dirty="0" err="1">
                <a:solidFill>
                  <a:schemeClr val="accent6">
                    <a:lumMod val="60000"/>
                    <a:lumOff val="40000"/>
                  </a:schemeClr>
                </a:solidFill>
              </a:rPr>
              <a:t>also</a:t>
            </a:r>
            <a:r>
              <a:rPr lang="da-DK" dirty="0">
                <a:solidFill>
                  <a:schemeClr val="accent6">
                    <a:lumMod val="60000"/>
                    <a:lumOff val="40000"/>
                  </a:schemeClr>
                </a:solidFill>
              </a:rPr>
              <a:t>?</a:t>
            </a:r>
            <a:endParaRPr lang="en-US" dirty="0">
              <a:solidFill>
                <a:schemeClr val="accent6">
                  <a:lumMod val="60000"/>
                  <a:lumOff val="40000"/>
                </a:schemeClr>
              </a:solidFill>
            </a:endParaRPr>
          </a:p>
        </p:txBody>
      </p:sp>
    </p:spTree>
    <p:extLst>
      <p:ext uri="{BB962C8B-B14F-4D97-AF65-F5344CB8AC3E}">
        <p14:creationId xmlns:p14="http://schemas.microsoft.com/office/powerpoint/2010/main" val="3570477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9A4595-5438-4937-96E6-E47EC16DCA5E}"/>
              </a:ext>
            </a:extLst>
          </p:cNvPr>
          <p:cNvSpPr>
            <a:spLocks noGrp="1"/>
          </p:cNvSpPr>
          <p:nvPr>
            <p:ph type="title"/>
          </p:nvPr>
        </p:nvSpPr>
        <p:spPr>
          <a:xfrm>
            <a:off x="3057525" y="105962"/>
            <a:ext cx="8610600" cy="1293028"/>
          </a:xfrm>
        </p:spPr>
        <p:txBody>
          <a:bodyPr/>
          <a:lstStyle/>
          <a:p>
            <a:r>
              <a:rPr lang="da-DK" dirty="0"/>
              <a:t>New Business </a:t>
            </a:r>
            <a:r>
              <a:rPr lang="da-DK" dirty="0" err="1"/>
              <a:t>MOdels</a:t>
            </a:r>
            <a:endParaRPr lang="en-US" dirty="0"/>
          </a:p>
        </p:txBody>
      </p:sp>
      <p:pic>
        <p:nvPicPr>
          <p:cNvPr id="5" name="Billede 4">
            <a:extLst>
              <a:ext uri="{FF2B5EF4-FFF2-40B4-BE49-F238E27FC236}">
                <a16:creationId xmlns:a16="http://schemas.microsoft.com/office/drawing/2014/main" id="{62ABFCEA-A9BE-436D-A1C7-E57088F6BAC4}"/>
              </a:ext>
            </a:extLst>
          </p:cNvPr>
          <p:cNvPicPr>
            <a:picLocks noChangeAspect="1"/>
          </p:cNvPicPr>
          <p:nvPr/>
        </p:nvPicPr>
        <p:blipFill>
          <a:blip r:embed="rId2"/>
          <a:stretch>
            <a:fillRect/>
          </a:stretch>
        </p:blipFill>
        <p:spPr>
          <a:xfrm>
            <a:off x="0" y="3939329"/>
            <a:ext cx="6789898" cy="2918671"/>
          </a:xfrm>
          <a:prstGeom prst="rect">
            <a:avLst/>
          </a:prstGeom>
        </p:spPr>
      </p:pic>
      <p:pic>
        <p:nvPicPr>
          <p:cNvPr id="2050" name="Picture 2" descr="Eco Design: What it is, Advantages and Examples - Iberdrola">
            <a:extLst>
              <a:ext uri="{FF2B5EF4-FFF2-40B4-BE49-F238E27FC236}">
                <a16:creationId xmlns:a16="http://schemas.microsoft.com/office/drawing/2014/main" id="{0A44DEA4-2F2E-4485-AC5A-EF86FBC61C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262890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ustainable Agriculture | Farming Product &amp; Practices - FOE">
            <a:extLst>
              <a:ext uri="{FF2B5EF4-FFF2-40B4-BE49-F238E27FC236}">
                <a16:creationId xmlns:a16="http://schemas.microsoft.com/office/drawing/2014/main" id="{91758868-0DE6-4967-8B20-ED86A1D920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0625" y="4038600"/>
            <a:ext cx="2695575" cy="16954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What Is a Sustainable Product? Tips for Becoming a Smart, Sustainable  Shopper | Real Simple">
            <a:extLst>
              <a:ext uri="{FF2B5EF4-FFF2-40B4-BE49-F238E27FC236}">
                <a16:creationId xmlns:a16="http://schemas.microsoft.com/office/drawing/2014/main" id="{0AB9F22D-A963-482F-89EA-9F287486EE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9500" y="1781175"/>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ustainable Products">
            <a:extLst>
              <a:ext uri="{FF2B5EF4-FFF2-40B4-BE49-F238E27FC236}">
                <a16:creationId xmlns:a16="http://schemas.microsoft.com/office/drawing/2014/main" id="{C1CF3144-E8E0-4ED5-A460-D1B3FA2F21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238" y="752476"/>
            <a:ext cx="3495675" cy="1304925"/>
          </a:xfrm>
          <a:prstGeom prst="rect">
            <a:avLst/>
          </a:prstGeom>
          <a:noFill/>
          <a:extLst>
            <a:ext uri="{909E8E84-426E-40DD-AFC4-6F175D3DCCD1}">
              <a14:hiddenFill xmlns:a14="http://schemas.microsoft.com/office/drawing/2010/main">
                <a:solidFill>
                  <a:srgbClr val="FFFFFF"/>
                </a:solidFill>
              </a14:hiddenFill>
            </a:ext>
          </a:extLst>
        </p:spPr>
      </p:pic>
      <p:sp>
        <p:nvSpPr>
          <p:cNvPr id="6" name="Tekstfelt 5">
            <a:extLst>
              <a:ext uri="{FF2B5EF4-FFF2-40B4-BE49-F238E27FC236}">
                <a16:creationId xmlns:a16="http://schemas.microsoft.com/office/drawing/2014/main" id="{0AC9B459-C298-4AE6-9461-0D0247A948A2}"/>
              </a:ext>
            </a:extLst>
          </p:cNvPr>
          <p:cNvSpPr txBox="1"/>
          <p:nvPr/>
        </p:nvSpPr>
        <p:spPr>
          <a:xfrm>
            <a:off x="7229475" y="6200775"/>
            <a:ext cx="2813591" cy="369332"/>
          </a:xfrm>
          <a:prstGeom prst="rect">
            <a:avLst/>
          </a:prstGeom>
          <a:noFill/>
        </p:spPr>
        <p:txBody>
          <a:bodyPr wrap="none" rtlCol="0">
            <a:spAutoFit/>
          </a:bodyPr>
          <a:lstStyle/>
          <a:p>
            <a:r>
              <a:rPr lang="da-DK" dirty="0"/>
              <a:t>Premium Price Products</a:t>
            </a:r>
            <a:endParaRPr lang="en-US" dirty="0"/>
          </a:p>
        </p:txBody>
      </p:sp>
      <p:sp>
        <p:nvSpPr>
          <p:cNvPr id="7" name="Tekstfelt 6">
            <a:extLst>
              <a:ext uri="{FF2B5EF4-FFF2-40B4-BE49-F238E27FC236}">
                <a16:creationId xmlns:a16="http://schemas.microsoft.com/office/drawing/2014/main" id="{A028B204-6A92-4F7B-BD67-315020ACF5B2}"/>
              </a:ext>
            </a:extLst>
          </p:cNvPr>
          <p:cNvSpPr txBox="1"/>
          <p:nvPr/>
        </p:nvSpPr>
        <p:spPr>
          <a:xfrm>
            <a:off x="8258175" y="1590675"/>
            <a:ext cx="2937022" cy="369332"/>
          </a:xfrm>
          <a:prstGeom prst="rect">
            <a:avLst/>
          </a:prstGeom>
          <a:noFill/>
        </p:spPr>
        <p:txBody>
          <a:bodyPr wrap="none" rtlCol="0">
            <a:spAutoFit/>
          </a:bodyPr>
          <a:lstStyle/>
          <a:p>
            <a:r>
              <a:rPr lang="da-DK" dirty="0"/>
              <a:t>Marketplaces for </a:t>
            </a:r>
            <a:r>
              <a:rPr lang="da-DK" dirty="0" err="1"/>
              <a:t>sharing</a:t>
            </a:r>
            <a:endParaRPr lang="en-US" dirty="0"/>
          </a:p>
        </p:txBody>
      </p:sp>
    </p:spTree>
    <p:extLst>
      <p:ext uri="{BB962C8B-B14F-4D97-AF65-F5344CB8AC3E}">
        <p14:creationId xmlns:p14="http://schemas.microsoft.com/office/powerpoint/2010/main" val="2655802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75508AD5-5EB4-4A44-9ED8-E58477536114}"/>
              </a:ext>
            </a:extLst>
          </p:cNvPr>
          <p:cNvPicPr>
            <a:picLocks noChangeAspect="1"/>
          </p:cNvPicPr>
          <p:nvPr/>
        </p:nvPicPr>
        <p:blipFill>
          <a:blip r:embed="rId2"/>
          <a:stretch>
            <a:fillRect/>
          </a:stretch>
        </p:blipFill>
        <p:spPr>
          <a:xfrm>
            <a:off x="541538" y="2580381"/>
            <a:ext cx="6571665" cy="4277619"/>
          </a:xfrm>
          <a:prstGeom prst="rect">
            <a:avLst/>
          </a:prstGeom>
        </p:spPr>
      </p:pic>
      <p:sp>
        <p:nvSpPr>
          <p:cNvPr id="4" name="Tekstfelt 3">
            <a:extLst>
              <a:ext uri="{FF2B5EF4-FFF2-40B4-BE49-F238E27FC236}">
                <a16:creationId xmlns:a16="http://schemas.microsoft.com/office/drawing/2014/main" id="{A40E64ED-76BE-4E49-A4B6-8F356E55AD4C}"/>
              </a:ext>
            </a:extLst>
          </p:cNvPr>
          <p:cNvSpPr txBox="1"/>
          <p:nvPr/>
        </p:nvSpPr>
        <p:spPr>
          <a:xfrm>
            <a:off x="2325950" y="1180730"/>
            <a:ext cx="8009548" cy="584775"/>
          </a:xfrm>
          <a:prstGeom prst="rect">
            <a:avLst/>
          </a:prstGeom>
          <a:noFill/>
        </p:spPr>
        <p:txBody>
          <a:bodyPr wrap="square" rtlCol="0">
            <a:spAutoFit/>
          </a:bodyPr>
          <a:lstStyle/>
          <a:p>
            <a:r>
              <a:rPr lang="da-DK" sz="3200" dirty="0"/>
              <a:t>Financial </a:t>
            </a:r>
            <a:r>
              <a:rPr lang="da-DK" sz="3200" dirty="0" err="1"/>
              <a:t>Concepts</a:t>
            </a:r>
            <a:r>
              <a:rPr lang="da-DK" sz="3200" dirty="0"/>
              <a:t> in real </a:t>
            </a:r>
            <a:r>
              <a:rPr lang="da-DK" sz="3200" dirty="0" err="1"/>
              <a:t>life</a:t>
            </a:r>
            <a:r>
              <a:rPr lang="da-DK" sz="3200" dirty="0"/>
              <a:t>!</a:t>
            </a:r>
            <a:endParaRPr lang="en-US" sz="3200" dirty="0"/>
          </a:p>
        </p:txBody>
      </p:sp>
      <p:pic>
        <p:nvPicPr>
          <p:cNvPr id="5122" name="Picture 2" descr="Gospel Dating Service - Home | Facebook">
            <a:extLst>
              <a:ext uri="{FF2B5EF4-FFF2-40B4-BE49-F238E27FC236}">
                <a16:creationId xmlns:a16="http://schemas.microsoft.com/office/drawing/2014/main" id="{694235C6-9AC6-4F93-B3E2-9D3B2CF54C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6558" y="1999416"/>
            <a:ext cx="5193333" cy="1968901"/>
          </a:xfrm>
          <a:prstGeom prst="rect">
            <a:avLst/>
          </a:prstGeom>
          <a:noFill/>
          <a:extLst>
            <a:ext uri="{909E8E84-426E-40DD-AFC4-6F175D3DCCD1}">
              <a14:hiddenFill xmlns:a14="http://schemas.microsoft.com/office/drawing/2010/main">
                <a:solidFill>
                  <a:srgbClr val="FFFFFF"/>
                </a:solidFill>
              </a14:hiddenFill>
            </a:ext>
          </a:extLst>
        </p:spPr>
      </p:pic>
      <p:sp>
        <p:nvSpPr>
          <p:cNvPr id="7" name="Tekstfelt 6">
            <a:extLst>
              <a:ext uri="{FF2B5EF4-FFF2-40B4-BE49-F238E27FC236}">
                <a16:creationId xmlns:a16="http://schemas.microsoft.com/office/drawing/2014/main" id="{54D232C0-3026-4B63-A533-7AB0663FB597}"/>
              </a:ext>
            </a:extLst>
          </p:cNvPr>
          <p:cNvSpPr txBox="1"/>
          <p:nvPr/>
        </p:nvSpPr>
        <p:spPr>
          <a:xfrm rot="1486618">
            <a:off x="600108" y="1679833"/>
            <a:ext cx="1942166" cy="369332"/>
          </a:xfrm>
          <a:prstGeom prst="rect">
            <a:avLst/>
          </a:prstGeom>
          <a:noFill/>
        </p:spPr>
        <p:txBody>
          <a:bodyPr wrap="square" rtlCol="0">
            <a:spAutoFit/>
          </a:bodyPr>
          <a:lstStyle/>
          <a:p>
            <a:r>
              <a:rPr lang="da-DK" dirty="0" err="1">
                <a:solidFill>
                  <a:srgbClr val="FF0000"/>
                </a:solidFill>
                <a:latin typeface="Bernard MT Condensed" panose="02050806060905020404" pitchFamily="18" charset="0"/>
              </a:rPr>
              <a:t>Minimalism</a:t>
            </a:r>
            <a:endParaRPr lang="en-US" dirty="0">
              <a:solidFill>
                <a:srgbClr val="FF0000"/>
              </a:solidFill>
              <a:latin typeface="Bernard MT Condensed" panose="02050806060905020404" pitchFamily="18" charset="0"/>
            </a:endParaRPr>
          </a:p>
        </p:txBody>
      </p:sp>
      <p:sp>
        <p:nvSpPr>
          <p:cNvPr id="8" name="Tekstfelt 7">
            <a:extLst>
              <a:ext uri="{FF2B5EF4-FFF2-40B4-BE49-F238E27FC236}">
                <a16:creationId xmlns:a16="http://schemas.microsoft.com/office/drawing/2014/main" id="{FB1DE964-EED5-4ACB-BE9F-9FA1FC9DE56A}"/>
              </a:ext>
            </a:extLst>
          </p:cNvPr>
          <p:cNvSpPr txBox="1"/>
          <p:nvPr/>
        </p:nvSpPr>
        <p:spPr>
          <a:xfrm>
            <a:off x="7263716" y="4106159"/>
            <a:ext cx="4299956" cy="2585323"/>
          </a:xfrm>
          <a:prstGeom prst="rect">
            <a:avLst/>
          </a:prstGeom>
          <a:noFill/>
        </p:spPr>
        <p:txBody>
          <a:bodyPr wrap="square" rtlCol="0">
            <a:spAutoFit/>
          </a:bodyPr>
          <a:lstStyle/>
          <a:p>
            <a:pPr algn="ctr"/>
            <a:r>
              <a:rPr lang="da-DK" dirty="0" err="1"/>
              <a:t>Think</a:t>
            </a:r>
            <a:r>
              <a:rPr lang="da-DK" dirty="0"/>
              <a:t> </a:t>
            </a:r>
            <a:r>
              <a:rPr lang="da-DK" dirty="0" err="1"/>
              <a:t>about</a:t>
            </a:r>
            <a:r>
              <a:rPr lang="da-DK" dirty="0"/>
              <a:t> </a:t>
            </a:r>
            <a:r>
              <a:rPr lang="da-DK" dirty="0" err="1"/>
              <a:t>everything</a:t>
            </a:r>
            <a:r>
              <a:rPr lang="da-DK" dirty="0"/>
              <a:t> </a:t>
            </a:r>
            <a:r>
              <a:rPr lang="da-DK" dirty="0" err="1"/>
              <a:t>you</a:t>
            </a:r>
            <a:r>
              <a:rPr lang="da-DK" dirty="0"/>
              <a:t> </a:t>
            </a:r>
            <a:r>
              <a:rPr lang="da-DK" dirty="0" err="1"/>
              <a:t>learned</a:t>
            </a:r>
            <a:r>
              <a:rPr lang="da-DK" dirty="0"/>
              <a:t> so far</a:t>
            </a:r>
          </a:p>
          <a:p>
            <a:pPr algn="ctr"/>
            <a:endParaRPr lang="da-DK" dirty="0"/>
          </a:p>
          <a:p>
            <a:pPr algn="ctr"/>
            <a:r>
              <a:rPr lang="da-DK" dirty="0"/>
              <a:t>1. </a:t>
            </a:r>
            <a:r>
              <a:rPr lang="da-DK" dirty="0" err="1"/>
              <a:t>What</a:t>
            </a:r>
            <a:r>
              <a:rPr lang="da-DK" dirty="0"/>
              <a:t> </a:t>
            </a:r>
            <a:r>
              <a:rPr lang="da-DK" dirty="0" err="1"/>
              <a:t>economical</a:t>
            </a:r>
            <a:r>
              <a:rPr lang="da-DK" dirty="0"/>
              <a:t> </a:t>
            </a:r>
            <a:r>
              <a:rPr lang="da-DK" dirty="0" err="1"/>
              <a:t>concepts</a:t>
            </a:r>
            <a:r>
              <a:rPr lang="da-DK" dirty="0"/>
              <a:t> do </a:t>
            </a:r>
            <a:r>
              <a:rPr lang="da-DK" dirty="0" err="1"/>
              <a:t>you</a:t>
            </a:r>
            <a:r>
              <a:rPr lang="da-DK" dirty="0"/>
              <a:t> </a:t>
            </a:r>
            <a:r>
              <a:rPr lang="da-DK" dirty="0" err="1"/>
              <a:t>recognize</a:t>
            </a:r>
            <a:r>
              <a:rPr lang="da-DK" dirty="0"/>
              <a:t> in the podcast </a:t>
            </a:r>
            <a:r>
              <a:rPr lang="da-DK" dirty="0" err="1"/>
              <a:t>about</a:t>
            </a:r>
            <a:r>
              <a:rPr lang="da-DK" dirty="0"/>
              <a:t> dating?</a:t>
            </a:r>
          </a:p>
          <a:p>
            <a:pPr algn="ctr"/>
            <a:endParaRPr lang="en-US" dirty="0"/>
          </a:p>
          <a:p>
            <a:pPr algn="ctr"/>
            <a:r>
              <a:rPr lang="en-US" dirty="0"/>
              <a:t>2, Pick another lifestyle trend and explain its impact on economy!</a:t>
            </a:r>
            <a:endParaRPr lang="da-DK" dirty="0"/>
          </a:p>
        </p:txBody>
      </p:sp>
      <p:pic>
        <p:nvPicPr>
          <p:cNvPr id="5124" name="Picture 4" descr="Wild at Heart: America's Turbulent Relationship with Nature, from  Exploitation to Redemption by Alice Outwater">
            <a:extLst>
              <a:ext uri="{FF2B5EF4-FFF2-40B4-BE49-F238E27FC236}">
                <a16:creationId xmlns:a16="http://schemas.microsoft.com/office/drawing/2014/main" id="{B6C03720-68D2-448F-B0E1-394F97C981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07749">
            <a:off x="-125064" y="223670"/>
            <a:ext cx="2220616" cy="355149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The Minimalists: Less Is Now | Netflix officiella webbplats">
            <a:extLst>
              <a:ext uri="{FF2B5EF4-FFF2-40B4-BE49-F238E27FC236}">
                <a16:creationId xmlns:a16="http://schemas.microsoft.com/office/drawing/2014/main" id="{A792CE73-DDB1-4070-B412-6EA473A6D1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8867" y="-48619"/>
            <a:ext cx="7580376" cy="170558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The Yuppie Handbook: The State-of-the Art Manual for Young Urban  Professionals: Marissa Piesman, Marilee Hartley, Lonni Sue Johnson:  9780671476847: Amazon.com: Books">
            <a:extLst>
              <a:ext uri="{FF2B5EF4-FFF2-40B4-BE49-F238E27FC236}">
                <a16:creationId xmlns:a16="http://schemas.microsoft.com/office/drawing/2014/main" id="{4B26C91E-2591-47A1-B79F-D8F8FB23E5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95761">
            <a:off x="1579876" y="4002795"/>
            <a:ext cx="1696813" cy="2696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144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99DC21-698E-4DF5-A7C6-B22AF8D8B72B}"/>
              </a:ext>
            </a:extLst>
          </p:cNvPr>
          <p:cNvSpPr>
            <a:spLocks noGrp="1"/>
          </p:cNvSpPr>
          <p:nvPr>
            <p:ph type="title"/>
          </p:nvPr>
        </p:nvSpPr>
        <p:spPr/>
        <p:txBody>
          <a:bodyPr/>
          <a:lstStyle/>
          <a:p>
            <a:r>
              <a:rPr lang="da-DK" dirty="0" err="1"/>
              <a:t>Taxonomy</a:t>
            </a:r>
            <a:r>
              <a:rPr lang="da-DK" dirty="0"/>
              <a:t> - Models</a:t>
            </a:r>
            <a:endParaRPr lang="en-US" dirty="0"/>
          </a:p>
        </p:txBody>
      </p:sp>
      <p:sp>
        <p:nvSpPr>
          <p:cNvPr id="4" name="Tekstfelt 3">
            <a:extLst>
              <a:ext uri="{FF2B5EF4-FFF2-40B4-BE49-F238E27FC236}">
                <a16:creationId xmlns:a16="http://schemas.microsoft.com/office/drawing/2014/main" id="{E74CAFF5-C8D1-4D8A-A17D-8F33AC631C5F}"/>
              </a:ext>
            </a:extLst>
          </p:cNvPr>
          <p:cNvSpPr txBox="1"/>
          <p:nvPr/>
        </p:nvSpPr>
        <p:spPr>
          <a:xfrm>
            <a:off x="7400925" y="4982169"/>
            <a:ext cx="3552825" cy="923330"/>
          </a:xfrm>
          <a:prstGeom prst="rect">
            <a:avLst/>
          </a:prstGeom>
          <a:noFill/>
        </p:spPr>
        <p:txBody>
          <a:bodyPr wrap="square" rtlCol="0">
            <a:spAutoFit/>
          </a:bodyPr>
          <a:lstStyle/>
          <a:p>
            <a:pPr algn="ctr"/>
            <a:r>
              <a:rPr lang="da-DK" dirty="0" err="1"/>
              <a:t>Academically</a:t>
            </a:r>
            <a:r>
              <a:rPr lang="da-DK" dirty="0"/>
              <a:t> </a:t>
            </a:r>
            <a:r>
              <a:rPr lang="da-DK" dirty="0" err="1"/>
              <a:t>we</a:t>
            </a:r>
            <a:r>
              <a:rPr lang="da-DK" dirty="0"/>
              <a:t> </a:t>
            </a:r>
            <a:r>
              <a:rPr lang="da-DK" dirty="0" err="1"/>
              <a:t>use</a:t>
            </a:r>
            <a:r>
              <a:rPr lang="da-DK" dirty="0"/>
              <a:t> models to </a:t>
            </a:r>
            <a:r>
              <a:rPr lang="da-DK" dirty="0" err="1"/>
              <a:t>describe</a:t>
            </a:r>
            <a:r>
              <a:rPr lang="da-DK" dirty="0"/>
              <a:t> the reality in a more simple </a:t>
            </a:r>
            <a:r>
              <a:rPr lang="da-DK" dirty="0" err="1"/>
              <a:t>way</a:t>
            </a:r>
            <a:endParaRPr lang="en-US" dirty="0"/>
          </a:p>
        </p:txBody>
      </p:sp>
      <p:sp>
        <p:nvSpPr>
          <p:cNvPr id="5" name="Rektangel 4">
            <a:extLst>
              <a:ext uri="{FF2B5EF4-FFF2-40B4-BE49-F238E27FC236}">
                <a16:creationId xmlns:a16="http://schemas.microsoft.com/office/drawing/2014/main" id="{D955E98D-1834-47C9-ADF3-3E7E6EB54C2F}"/>
              </a:ext>
            </a:extLst>
          </p:cNvPr>
          <p:cNvSpPr/>
          <p:nvPr/>
        </p:nvSpPr>
        <p:spPr>
          <a:xfrm>
            <a:off x="7200900" y="3162300"/>
            <a:ext cx="3771900" cy="1638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Porters </a:t>
            </a:r>
            <a:r>
              <a:rPr lang="da-DK" dirty="0" err="1"/>
              <a:t>Five</a:t>
            </a:r>
            <a:r>
              <a:rPr lang="da-DK" dirty="0"/>
              <a:t> Forces</a:t>
            </a:r>
          </a:p>
          <a:p>
            <a:pPr algn="ctr"/>
            <a:r>
              <a:rPr lang="da-DK" dirty="0"/>
              <a:t>VRIO</a:t>
            </a:r>
          </a:p>
          <a:p>
            <a:pPr algn="ctr"/>
            <a:r>
              <a:rPr lang="da-DK" dirty="0" err="1"/>
              <a:t>Pestel</a:t>
            </a:r>
            <a:endParaRPr lang="da-DK" dirty="0"/>
          </a:p>
          <a:p>
            <a:pPr algn="ctr"/>
            <a:r>
              <a:rPr lang="da-DK" dirty="0" err="1"/>
              <a:t>Balanced</a:t>
            </a:r>
            <a:r>
              <a:rPr lang="da-DK" dirty="0"/>
              <a:t> </a:t>
            </a:r>
            <a:r>
              <a:rPr lang="da-DK" dirty="0" err="1"/>
              <a:t>Scorecard</a:t>
            </a:r>
            <a:endParaRPr lang="da-DK" dirty="0"/>
          </a:p>
          <a:p>
            <a:pPr algn="ctr"/>
            <a:r>
              <a:rPr lang="da-DK" dirty="0"/>
              <a:t>Etc.</a:t>
            </a:r>
            <a:endParaRPr lang="en-US" dirty="0"/>
          </a:p>
        </p:txBody>
      </p:sp>
      <p:sp>
        <p:nvSpPr>
          <p:cNvPr id="6" name="Tekstfelt 5">
            <a:extLst>
              <a:ext uri="{FF2B5EF4-FFF2-40B4-BE49-F238E27FC236}">
                <a16:creationId xmlns:a16="http://schemas.microsoft.com/office/drawing/2014/main" id="{1EC80C54-93DB-45BC-9CFE-E9E6C1A8B451}"/>
              </a:ext>
            </a:extLst>
          </p:cNvPr>
          <p:cNvSpPr txBox="1"/>
          <p:nvPr/>
        </p:nvSpPr>
        <p:spPr>
          <a:xfrm>
            <a:off x="685800" y="3162300"/>
            <a:ext cx="4124325" cy="1477328"/>
          </a:xfrm>
          <a:prstGeom prst="rect">
            <a:avLst/>
          </a:prstGeom>
          <a:noFill/>
        </p:spPr>
        <p:txBody>
          <a:bodyPr wrap="square" rtlCol="0">
            <a:spAutoFit/>
          </a:bodyPr>
          <a:lstStyle/>
          <a:p>
            <a:pPr algn="ctr"/>
            <a:r>
              <a:rPr lang="da-DK" dirty="0"/>
              <a:t>To </a:t>
            </a:r>
            <a:r>
              <a:rPr lang="da-DK" dirty="0" err="1"/>
              <a:t>be</a:t>
            </a:r>
            <a:r>
              <a:rPr lang="da-DK" dirty="0"/>
              <a:t> </a:t>
            </a:r>
            <a:r>
              <a:rPr lang="da-DK" dirty="0" err="1"/>
              <a:t>able</a:t>
            </a:r>
            <a:r>
              <a:rPr lang="da-DK" dirty="0"/>
              <a:t> to </a:t>
            </a:r>
            <a:r>
              <a:rPr lang="da-DK" dirty="0" err="1"/>
              <a:t>work</a:t>
            </a:r>
            <a:r>
              <a:rPr lang="da-DK" dirty="0"/>
              <a:t> with reality, </a:t>
            </a:r>
            <a:r>
              <a:rPr lang="da-DK" dirty="0" err="1"/>
              <a:t>we</a:t>
            </a:r>
            <a:r>
              <a:rPr lang="da-DK" dirty="0"/>
              <a:t> </a:t>
            </a:r>
            <a:r>
              <a:rPr lang="da-DK" dirty="0" err="1"/>
              <a:t>try</a:t>
            </a:r>
            <a:r>
              <a:rPr lang="da-DK" dirty="0"/>
              <a:t> to </a:t>
            </a:r>
            <a:r>
              <a:rPr lang="da-DK" dirty="0" err="1"/>
              <a:t>compress</a:t>
            </a:r>
            <a:r>
              <a:rPr lang="da-DK" dirty="0"/>
              <a:t> reality </a:t>
            </a:r>
            <a:r>
              <a:rPr lang="da-DK" dirty="0" err="1"/>
              <a:t>into</a:t>
            </a:r>
            <a:r>
              <a:rPr lang="da-DK" dirty="0"/>
              <a:t> models</a:t>
            </a:r>
          </a:p>
          <a:p>
            <a:pPr algn="ctr"/>
            <a:endParaRPr lang="da-DK" dirty="0"/>
          </a:p>
          <a:p>
            <a:pPr algn="ctr"/>
            <a:r>
              <a:rPr lang="da-DK" dirty="0"/>
              <a:t>To </a:t>
            </a:r>
            <a:r>
              <a:rPr lang="da-DK" dirty="0" err="1"/>
              <a:t>work</a:t>
            </a:r>
            <a:r>
              <a:rPr lang="da-DK" dirty="0"/>
              <a:t> with </a:t>
            </a:r>
            <a:r>
              <a:rPr lang="da-DK" dirty="0" err="1"/>
              <a:t>complex</a:t>
            </a:r>
            <a:r>
              <a:rPr lang="da-DK" dirty="0"/>
              <a:t> measures like ESG, </a:t>
            </a:r>
            <a:r>
              <a:rPr lang="da-DK" dirty="0" err="1"/>
              <a:t>working</a:t>
            </a:r>
            <a:r>
              <a:rPr lang="da-DK" dirty="0"/>
              <a:t> with models is evident </a:t>
            </a:r>
            <a:endParaRPr lang="en-US" dirty="0"/>
          </a:p>
        </p:txBody>
      </p:sp>
    </p:spTree>
    <p:extLst>
      <p:ext uri="{BB962C8B-B14F-4D97-AF65-F5344CB8AC3E}">
        <p14:creationId xmlns:p14="http://schemas.microsoft.com/office/powerpoint/2010/main" val="2394917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483652-BEFB-45B6-9A7B-47528684FC77}"/>
              </a:ext>
            </a:extLst>
          </p:cNvPr>
          <p:cNvSpPr>
            <a:spLocks noGrp="1"/>
          </p:cNvSpPr>
          <p:nvPr>
            <p:ph type="title"/>
          </p:nvPr>
        </p:nvSpPr>
        <p:spPr>
          <a:xfrm>
            <a:off x="3200400" y="314129"/>
            <a:ext cx="8610600" cy="1293028"/>
          </a:xfrm>
        </p:spPr>
        <p:txBody>
          <a:bodyPr/>
          <a:lstStyle/>
          <a:p>
            <a:r>
              <a:rPr lang="da-DK" dirty="0"/>
              <a:t>ESG </a:t>
            </a:r>
            <a:r>
              <a:rPr lang="da-DK" dirty="0" err="1"/>
              <a:t>History</a:t>
            </a:r>
            <a:endParaRPr lang="en-US" dirty="0"/>
          </a:p>
        </p:txBody>
      </p:sp>
      <p:pic>
        <p:nvPicPr>
          <p:cNvPr id="5" name="Billede 4">
            <a:extLst>
              <a:ext uri="{FF2B5EF4-FFF2-40B4-BE49-F238E27FC236}">
                <a16:creationId xmlns:a16="http://schemas.microsoft.com/office/drawing/2014/main" id="{7259D72B-C2BE-4E36-AE37-ECAF54D16EBB}"/>
              </a:ext>
            </a:extLst>
          </p:cNvPr>
          <p:cNvPicPr>
            <a:picLocks noChangeAspect="1"/>
          </p:cNvPicPr>
          <p:nvPr/>
        </p:nvPicPr>
        <p:blipFill>
          <a:blip r:embed="rId2"/>
          <a:stretch>
            <a:fillRect/>
          </a:stretch>
        </p:blipFill>
        <p:spPr>
          <a:xfrm>
            <a:off x="0" y="0"/>
            <a:ext cx="5890770" cy="1798476"/>
          </a:xfrm>
          <a:prstGeom prst="rect">
            <a:avLst/>
          </a:prstGeom>
        </p:spPr>
      </p:pic>
      <p:sp>
        <p:nvSpPr>
          <p:cNvPr id="7" name="Tekstfelt 6">
            <a:extLst>
              <a:ext uri="{FF2B5EF4-FFF2-40B4-BE49-F238E27FC236}">
                <a16:creationId xmlns:a16="http://schemas.microsoft.com/office/drawing/2014/main" id="{DCAB9CF0-EAF1-4E0E-9027-F12A72D5F81E}"/>
              </a:ext>
            </a:extLst>
          </p:cNvPr>
          <p:cNvSpPr txBox="1"/>
          <p:nvPr/>
        </p:nvSpPr>
        <p:spPr>
          <a:xfrm>
            <a:off x="66675" y="2057401"/>
            <a:ext cx="6096000" cy="2308324"/>
          </a:xfrm>
          <a:prstGeom prst="rect">
            <a:avLst/>
          </a:prstGeom>
          <a:noFill/>
        </p:spPr>
        <p:txBody>
          <a:bodyPr wrap="square">
            <a:spAutoFit/>
          </a:bodyPr>
          <a:lstStyle/>
          <a:p>
            <a:pPr algn="ctr"/>
            <a:r>
              <a:rPr lang="en-US" b="0" i="0">
                <a:effectLst/>
                <a:latin typeface="ff5"/>
              </a:rPr>
              <a:t>Globalisation is happening at a breathtaking speed and the world is truly moreinterconnected -&gt; what is happening in terms of social and environmentaltrends in China or Brasil or in any part of the world is not irrelevant to WallStreet anymore• We are all awakening to the fact that fossil fuel reserves are limited and thatclimate change is truly happening -&gt; this means huge systemic changes inour economies, leading to both risks but also considerable opportunities forinvestors</a:t>
            </a:r>
            <a:endParaRPr lang="en-US" dirty="0"/>
          </a:p>
        </p:txBody>
      </p:sp>
      <p:sp>
        <p:nvSpPr>
          <p:cNvPr id="9" name="Tekstfelt 8">
            <a:extLst>
              <a:ext uri="{FF2B5EF4-FFF2-40B4-BE49-F238E27FC236}">
                <a16:creationId xmlns:a16="http://schemas.microsoft.com/office/drawing/2014/main" id="{25AE4D4B-CDD0-4BFA-8133-404A26E82D81}"/>
              </a:ext>
            </a:extLst>
          </p:cNvPr>
          <p:cNvSpPr txBox="1"/>
          <p:nvPr/>
        </p:nvSpPr>
        <p:spPr>
          <a:xfrm>
            <a:off x="266700" y="4439984"/>
            <a:ext cx="6096000" cy="369332"/>
          </a:xfrm>
          <a:prstGeom prst="rect">
            <a:avLst/>
          </a:prstGeom>
          <a:noFill/>
        </p:spPr>
        <p:txBody>
          <a:bodyPr wrap="square">
            <a:spAutoFit/>
          </a:bodyPr>
          <a:lstStyle/>
          <a:p>
            <a:r>
              <a:rPr lang="en-US" b="0" i="0" dirty="0">
                <a:effectLst/>
                <a:latin typeface="ff5"/>
              </a:rPr>
              <a:t>they are walking the talk, but it is not </a:t>
            </a:r>
            <a:r>
              <a:rPr lang="en-US" b="0" i="0" dirty="0" err="1">
                <a:effectLst/>
                <a:latin typeface="ff5"/>
              </a:rPr>
              <a:t>institutionalised</a:t>
            </a:r>
            <a:endParaRPr lang="en-US" dirty="0"/>
          </a:p>
        </p:txBody>
      </p:sp>
      <p:pic>
        <p:nvPicPr>
          <p:cNvPr id="10" name="Billede 9">
            <a:extLst>
              <a:ext uri="{FF2B5EF4-FFF2-40B4-BE49-F238E27FC236}">
                <a16:creationId xmlns:a16="http://schemas.microsoft.com/office/drawing/2014/main" id="{E946D8F0-CC38-4EAD-B7D8-36920FCCB932}"/>
              </a:ext>
            </a:extLst>
          </p:cNvPr>
          <p:cNvPicPr>
            <a:picLocks noChangeAspect="1"/>
          </p:cNvPicPr>
          <p:nvPr/>
        </p:nvPicPr>
        <p:blipFill>
          <a:blip r:embed="rId3"/>
          <a:stretch>
            <a:fillRect/>
          </a:stretch>
        </p:blipFill>
        <p:spPr>
          <a:xfrm>
            <a:off x="0" y="5349798"/>
            <a:ext cx="2142571" cy="1508202"/>
          </a:xfrm>
          <a:prstGeom prst="rect">
            <a:avLst/>
          </a:prstGeom>
        </p:spPr>
      </p:pic>
      <p:pic>
        <p:nvPicPr>
          <p:cNvPr id="11" name="Billede 10">
            <a:extLst>
              <a:ext uri="{FF2B5EF4-FFF2-40B4-BE49-F238E27FC236}">
                <a16:creationId xmlns:a16="http://schemas.microsoft.com/office/drawing/2014/main" id="{75A0776E-5E2E-4795-BC0A-1544B9E29FB5}"/>
              </a:ext>
            </a:extLst>
          </p:cNvPr>
          <p:cNvPicPr>
            <a:picLocks noChangeAspect="1"/>
          </p:cNvPicPr>
          <p:nvPr/>
        </p:nvPicPr>
        <p:blipFill>
          <a:blip r:embed="rId4"/>
          <a:stretch>
            <a:fillRect/>
          </a:stretch>
        </p:blipFill>
        <p:spPr>
          <a:xfrm>
            <a:off x="6206006" y="1314450"/>
            <a:ext cx="5985994" cy="5543550"/>
          </a:xfrm>
          <a:prstGeom prst="rect">
            <a:avLst/>
          </a:prstGeom>
        </p:spPr>
      </p:pic>
    </p:spTree>
    <p:extLst>
      <p:ext uri="{BB962C8B-B14F-4D97-AF65-F5344CB8AC3E}">
        <p14:creationId xmlns:p14="http://schemas.microsoft.com/office/powerpoint/2010/main" val="2260651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AD50F0-A8DA-4A4E-AF7F-1E1D6303415E}"/>
              </a:ext>
            </a:extLst>
          </p:cNvPr>
          <p:cNvSpPr>
            <a:spLocks noGrp="1"/>
          </p:cNvSpPr>
          <p:nvPr>
            <p:ph type="title"/>
          </p:nvPr>
        </p:nvSpPr>
        <p:spPr/>
        <p:txBody>
          <a:bodyPr/>
          <a:lstStyle/>
          <a:p>
            <a:r>
              <a:rPr lang="da-DK" dirty="0"/>
              <a:t>Greenhouse Gas Protocol</a:t>
            </a:r>
            <a:endParaRPr lang="en-US" dirty="0"/>
          </a:p>
        </p:txBody>
      </p:sp>
      <p:sp>
        <p:nvSpPr>
          <p:cNvPr id="4" name="Rektangel 3">
            <a:extLst>
              <a:ext uri="{FF2B5EF4-FFF2-40B4-BE49-F238E27FC236}">
                <a16:creationId xmlns:a16="http://schemas.microsoft.com/office/drawing/2014/main" id="{CF24CF4A-38A1-428C-824A-D7B0B946F7D7}"/>
              </a:ext>
            </a:extLst>
          </p:cNvPr>
          <p:cNvSpPr/>
          <p:nvPr/>
        </p:nvSpPr>
        <p:spPr>
          <a:xfrm>
            <a:off x="409575" y="2057401"/>
            <a:ext cx="3076575" cy="1828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GHG Protocol Corporate Standard focuses only on the accounting and reporting of emissions.</a:t>
            </a:r>
          </a:p>
        </p:txBody>
      </p:sp>
      <p:sp>
        <p:nvSpPr>
          <p:cNvPr id="5" name="Rektangel 4">
            <a:extLst>
              <a:ext uri="{FF2B5EF4-FFF2-40B4-BE49-F238E27FC236}">
                <a16:creationId xmlns:a16="http://schemas.microsoft.com/office/drawing/2014/main" id="{960B036A-8F8C-4E02-AC9A-285A6A42068A}"/>
              </a:ext>
            </a:extLst>
          </p:cNvPr>
          <p:cNvSpPr/>
          <p:nvPr/>
        </p:nvSpPr>
        <p:spPr>
          <a:xfrm>
            <a:off x="3867150" y="2085976"/>
            <a:ext cx="3076575" cy="1828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Relevance</a:t>
            </a:r>
          </a:p>
          <a:p>
            <a:pPr algn="ctr"/>
            <a:r>
              <a:rPr lang="en-US" dirty="0"/>
              <a:t>Completeness</a:t>
            </a:r>
          </a:p>
          <a:p>
            <a:pPr algn="ctr"/>
            <a:r>
              <a:rPr lang="en-US" dirty="0"/>
              <a:t>Consistency</a:t>
            </a:r>
          </a:p>
          <a:p>
            <a:pPr algn="ctr"/>
            <a:r>
              <a:rPr lang="en-US" dirty="0"/>
              <a:t>Transparency</a:t>
            </a:r>
          </a:p>
          <a:p>
            <a:pPr algn="ctr"/>
            <a:r>
              <a:rPr lang="en-US" dirty="0"/>
              <a:t>Accuracy</a:t>
            </a:r>
          </a:p>
        </p:txBody>
      </p:sp>
      <p:sp>
        <p:nvSpPr>
          <p:cNvPr id="6" name="Rektangel 5">
            <a:extLst>
              <a:ext uri="{FF2B5EF4-FFF2-40B4-BE49-F238E27FC236}">
                <a16:creationId xmlns:a16="http://schemas.microsoft.com/office/drawing/2014/main" id="{F9BE65C5-E5C4-438D-AFD2-68F5B7A850DA}"/>
              </a:ext>
            </a:extLst>
          </p:cNvPr>
          <p:cNvSpPr/>
          <p:nvPr/>
        </p:nvSpPr>
        <p:spPr>
          <a:xfrm>
            <a:off x="7200900" y="2085976"/>
            <a:ext cx="3076575" cy="1828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Value Chain</a:t>
            </a:r>
          </a:p>
        </p:txBody>
      </p:sp>
    </p:spTree>
    <p:extLst>
      <p:ext uri="{BB962C8B-B14F-4D97-AF65-F5344CB8AC3E}">
        <p14:creationId xmlns:p14="http://schemas.microsoft.com/office/powerpoint/2010/main" val="299492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A8587-B65E-4567-94B7-28CCB6E54C8A}"/>
              </a:ext>
            </a:extLst>
          </p:cNvPr>
          <p:cNvSpPr>
            <a:spLocks noGrp="1"/>
          </p:cNvSpPr>
          <p:nvPr>
            <p:ph type="title"/>
          </p:nvPr>
        </p:nvSpPr>
        <p:spPr/>
        <p:txBody>
          <a:bodyPr/>
          <a:lstStyle/>
          <a:p>
            <a:r>
              <a:rPr lang="da-DK" dirty="0" err="1"/>
              <a:t>Your</a:t>
            </a:r>
            <a:r>
              <a:rPr lang="da-DK" dirty="0"/>
              <a:t> </a:t>
            </a:r>
            <a:r>
              <a:rPr lang="da-DK" dirty="0" err="1"/>
              <a:t>Carbon</a:t>
            </a:r>
            <a:r>
              <a:rPr lang="da-DK" dirty="0"/>
              <a:t> </a:t>
            </a:r>
            <a:r>
              <a:rPr lang="da-DK" dirty="0" err="1"/>
              <a:t>Footprint</a:t>
            </a:r>
            <a:endParaRPr lang="en-US" dirty="0"/>
          </a:p>
        </p:txBody>
      </p:sp>
      <p:pic>
        <p:nvPicPr>
          <p:cNvPr id="5" name="Billede 4">
            <a:extLst>
              <a:ext uri="{FF2B5EF4-FFF2-40B4-BE49-F238E27FC236}">
                <a16:creationId xmlns:a16="http://schemas.microsoft.com/office/drawing/2014/main" id="{56BC92DD-0121-48B8-8961-64ED2C112D6E}"/>
              </a:ext>
            </a:extLst>
          </p:cNvPr>
          <p:cNvPicPr>
            <a:picLocks noChangeAspect="1"/>
          </p:cNvPicPr>
          <p:nvPr/>
        </p:nvPicPr>
        <p:blipFill>
          <a:blip r:embed="rId2"/>
          <a:stretch>
            <a:fillRect/>
          </a:stretch>
        </p:blipFill>
        <p:spPr>
          <a:xfrm>
            <a:off x="400050" y="1981200"/>
            <a:ext cx="4286250" cy="4286250"/>
          </a:xfrm>
          <a:prstGeom prst="rect">
            <a:avLst/>
          </a:prstGeom>
        </p:spPr>
      </p:pic>
      <p:sp>
        <p:nvSpPr>
          <p:cNvPr id="6" name="Tekstfelt 5">
            <a:extLst>
              <a:ext uri="{FF2B5EF4-FFF2-40B4-BE49-F238E27FC236}">
                <a16:creationId xmlns:a16="http://schemas.microsoft.com/office/drawing/2014/main" id="{2DDFE624-8255-424A-AE8E-04FBA45D8EEE}"/>
              </a:ext>
            </a:extLst>
          </p:cNvPr>
          <p:cNvSpPr txBox="1"/>
          <p:nvPr/>
        </p:nvSpPr>
        <p:spPr>
          <a:xfrm>
            <a:off x="5791200" y="4061936"/>
            <a:ext cx="4310795" cy="1477328"/>
          </a:xfrm>
          <a:prstGeom prst="rect">
            <a:avLst/>
          </a:prstGeom>
          <a:noFill/>
        </p:spPr>
        <p:txBody>
          <a:bodyPr wrap="none" rtlCol="0">
            <a:spAutoFit/>
          </a:bodyPr>
          <a:lstStyle/>
          <a:p>
            <a:pPr algn="ctr"/>
            <a:r>
              <a:rPr lang="da-DK" dirty="0" err="1"/>
              <a:t>What</a:t>
            </a:r>
            <a:r>
              <a:rPr lang="da-DK" dirty="0"/>
              <a:t> </a:t>
            </a:r>
            <a:r>
              <a:rPr lang="da-DK" dirty="0" err="1"/>
              <a:t>can</a:t>
            </a:r>
            <a:r>
              <a:rPr lang="da-DK" dirty="0"/>
              <a:t> </a:t>
            </a:r>
            <a:r>
              <a:rPr lang="da-DK" dirty="0" err="1"/>
              <a:t>you</a:t>
            </a:r>
            <a:r>
              <a:rPr lang="da-DK" dirty="0"/>
              <a:t> do?</a:t>
            </a:r>
          </a:p>
          <a:p>
            <a:pPr algn="ctr"/>
            <a:endParaRPr lang="da-DK" dirty="0"/>
          </a:p>
          <a:p>
            <a:pPr algn="ctr"/>
            <a:r>
              <a:rPr lang="da-DK" dirty="0" err="1"/>
              <a:t>What</a:t>
            </a:r>
            <a:r>
              <a:rPr lang="da-DK" dirty="0"/>
              <a:t> </a:t>
            </a:r>
            <a:r>
              <a:rPr lang="da-DK" dirty="0" err="1"/>
              <a:t>will</a:t>
            </a:r>
            <a:r>
              <a:rPr lang="da-DK" dirty="0"/>
              <a:t> </a:t>
            </a:r>
            <a:r>
              <a:rPr lang="da-DK" dirty="0" err="1"/>
              <a:t>you</a:t>
            </a:r>
            <a:r>
              <a:rPr lang="da-DK" dirty="0"/>
              <a:t> do?</a:t>
            </a:r>
          </a:p>
          <a:p>
            <a:pPr algn="ctr"/>
            <a:endParaRPr lang="da-DK" dirty="0"/>
          </a:p>
          <a:p>
            <a:pPr algn="ctr"/>
            <a:r>
              <a:rPr lang="da-DK" dirty="0" err="1"/>
              <a:t>What</a:t>
            </a:r>
            <a:r>
              <a:rPr lang="da-DK" dirty="0"/>
              <a:t> </a:t>
            </a:r>
            <a:r>
              <a:rPr lang="da-DK" dirty="0" err="1"/>
              <a:t>will</a:t>
            </a:r>
            <a:r>
              <a:rPr lang="da-DK" dirty="0"/>
              <a:t> </a:t>
            </a:r>
            <a:r>
              <a:rPr lang="da-DK" dirty="0" err="1"/>
              <a:t>you</a:t>
            </a:r>
            <a:r>
              <a:rPr lang="da-DK" dirty="0"/>
              <a:t> do in </a:t>
            </a:r>
            <a:r>
              <a:rPr lang="da-DK" dirty="0" err="1"/>
              <a:t>your</a:t>
            </a:r>
            <a:r>
              <a:rPr lang="da-DK" dirty="0"/>
              <a:t> job position?</a:t>
            </a:r>
            <a:endParaRPr lang="en-US" dirty="0"/>
          </a:p>
        </p:txBody>
      </p:sp>
    </p:spTree>
    <p:extLst>
      <p:ext uri="{BB962C8B-B14F-4D97-AF65-F5344CB8AC3E}">
        <p14:creationId xmlns:p14="http://schemas.microsoft.com/office/powerpoint/2010/main" val="3307701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E7E73B-EAD4-4C19-9BEC-8D150D480B57}"/>
              </a:ext>
            </a:extLst>
          </p:cNvPr>
          <p:cNvSpPr>
            <a:spLocks noGrp="1"/>
          </p:cNvSpPr>
          <p:nvPr>
            <p:ph type="title"/>
          </p:nvPr>
        </p:nvSpPr>
        <p:spPr/>
        <p:txBody>
          <a:bodyPr/>
          <a:lstStyle/>
          <a:p>
            <a:r>
              <a:rPr lang="da-DK" dirty="0" err="1"/>
              <a:t>Yesterday</a:t>
            </a:r>
            <a:endParaRPr lang="en-US" dirty="0"/>
          </a:p>
        </p:txBody>
      </p:sp>
      <p:sp>
        <p:nvSpPr>
          <p:cNvPr id="4" name="Rektangel 3">
            <a:extLst>
              <a:ext uri="{FF2B5EF4-FFF2-40B4-BE49-F238E27FC236}">
                <a16:creationId xmlns:a16="http://schemas.microsoft.com/office/drawing/2014/main" id="{FDE87F64-524A-4D3C-A0F6-BF662DCA3AE2}"/>
              </a:ext>
            </a:extLst>
          </p:cNvPr>
          <p:cNvSpPr/>
          <p:nvPr/>
        </p:nvSpPr>
        <p:spPr>
          <a:xfrm>
            <a:off x="723900" y="2343150"/>
            <a:ext cx="2857500" cy="1733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Macro </a:t>
            </a:r>
          </a:p>
          <a:p>
            <a:pPr algn="ctr"/>
            <a:r>
              <a:rPr lang="da-DK" dirty="0"/>
              <a:t>Changes</a:t>
            </a:r>
            <a:endParaRPr lang="en-US" dirty="0"/>
          </a:p>
        </p:txBody>
      </p:sp>
      <p:sp>
        <p:nvSpPr>
          <p:cNvPr id="5" name="Rektangel 4">
            <a:extLst>
              <a:ext uri="{FF2B5EF4-FFF2-40B4-BE49-F238E27FC236}">
                <a16:creationId xmlns:a16="http://schemas.microsoft.com/office/drawing/2014/main" id="{D4EF8FC3-100A-4089-A8D4-5FDF59858B98}"/>
              </a:ext>
            </a:extLst>
          </p:cNvPr>
          <p:cNvSpPr/>
          <p:nvPr/>
        </p:nvSpPr>
        <p:spPr>
          <a:xfrm>
            <a:off x="3733800" y="2343150"/>
            <a:ext cx="2857500" cy="1733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Economic</a:t>
            </a:r>
            <a:r>
              <a:rPr lang="da-DK" dirty="0"/>
              <a:t> </a:t>
            </a:r>
          </a:p>
          <a:p>
            <a:pPr algn="ctr"/>
            <a:r>
              <a:rPr lang="da-DK" dirty="0" err="1"/>
              <a:t>Principles</a:t>
            </a:r>
            <a:endParaRPr lang="en-US" dirty="0"/>
          </a:p>
        </p:txBody>
      </p:sp>
      <p:sp>
        <p:nvSpPr>
          <p:cNvPr id="6" name="Rektangel 5">
            <a:extLst>
              <a:ext uri="{FF2B5EF4-FFF2-40B4-BE49-F238E27FC236}">
                <a16:creationId xmlns:a16="http://schemas.microsoft.com/office/drawing/2014/main" id="{93690B30-7FD0-49D9-8DC5-C83A2D938A70}"/>
              </a:ext>
            </a:extLst>
          </p:cNvPr>
          <p:cNvSpPr/>
          <p:nvPr/>
        </p:nvSpPr>
        <p:spPr>
          <a:xfrm>
            <a:off x="6743700" y="2343150"/>
            <a:ext cx="2857500" cy="1733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Market </a:t>
            </a:r>
            <a:r>
              <a:rPr lang="da-DK" dirty="0" err="1"/>
              <a:t>Failures</a:t>
            </a:r>
            <a:endParaRPr lang="da-DK" dirty="0"/>
          </a:p>
        </p:txBody>
      </p:sp>
      <p:sp>
        <p:nvSpPr>
          <p:cNvPr id="7" name="Rektangel 6">
            <a:extLst>
              <a:ext uri="{FF2B5EF4-FFF2-40B4-BE49-F238E27FC236}">
                <a16:creationId xmlns:a16="http://schemas.microsoft.com/office/drawing/2014/main" id="{15AE6AC5-9F23-4283-A6D1-8FF48C6BC175}"/>
              </a:ext>
            </a:extLst>
          </p:cNvPr>
          <p:cNvSpPr/>
          <p:nvPr/>
        </p:nvSpPr>
        <p:spPr>
          <a:xfrm>
            <a:off x="723900" y="4248150"/>
            <a:ext cx="2857500" cy="1733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Green Loans</a:t>
            </a:r>
          </a:p>
        </p:txBody>
      </p:sp>
      <p:sp>
        <p:nvSpPr>
          <p:cNvPr id="8" name="Rektangel 7">
            <a:extLst>
              <a:ext uri="{FF2B5EF4-FFF2-40B4-BE49-F238E27FC236}">
                <a16:creationId xmlns:a16="http://schemas.microsoft.com/office/drawing/2014/main" id="{2A2F5D8C-B9F8-46D7-8CF6-0975774952B8}"/>
              </a:ext>
            </a:extLst>
          </p:cNvPr>
          <p:cNvSpPr/>
          <p:nvPr/>
        </p:nvSpPr>
        <p:spPr>
          <a:xfrm>
            <a:off x="3733800" y="4248150"/>
            <a:ext cx="2857500" cy="1733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Regulatory</a:t>
            </a:r>
            <a:endParaRPr lang="da-DK" dirty="0"/>
          </a:p>
          <a:p>
            <a:pPr algn="ctr"/>
            <a:r>
              <a:rPr lang="da-DK" dirty="0" err="1"/>
              <a:t>Initiatives</a:t>
            </a:r>
            <a:endParaRPr lang="da-DK" dirty="0"/>
          </a:p>
        </p:txBody>
      </p:sp>
      <p:sp>
        <p:nvSpPr>
          <p:cNvPr id="9" name="Tekstfelt 8">
            <a:extLst>
              <a:ext uri="{FF2B5EF4-FFF2-40B4-BE49-F238E27FC236}">
                <a16:creationId xmlns:a16="http://schemas.microsoft.com/office/drawing/2014/main" id="{1EE6FD0D-87F5-400C-81CD-65D726204030}"/>
              </a:ext>
            </a:extLst>
          </p:cNvPr>
          <p:cNvSpPr txBox="1"/>
          <p:nvPr/>
        </p:nvSpPr>
        <p:spPr>
          <a:xfrm>
            <a:off x="2548234" y="1773794"/>
            <a:ext cx="3547766" cy="369332"/>
          </a:xfrm>
          <a:prstGeom prst="rect">
            <a:avLst/>
          </a:prstGeom>
          <a:noFill/>
        </p:spPr>
        <p:txBody>
          <a:bodyPr wrap="none" rtlCol="0">
            <a:spAutoFit/>
          </a:bodyPr>
          <a:lstStyle/>
          <a:p>
            <a:r>
              <a:rPr lang="da-DK" dirty="0" err="1"/>
              <a:t>What</a:t>
            </a:r>
            <a:r>
              <a:rPr lang="da-DK" dirty="0"/>
              <a:t> did </a:t>
            </a:r>
            <a:r>
              <a:rPr lang="da-DK" dirty="0" err="1"/>
              <a:t>we</a:t>
            </a:r>
            <a:r>
              <a:rPr lang="da-DK" dirty="0"/>
              <a:t> </a:t>
            </a:r>
            <a:r>
              <a:rPr lang="da-DK" dirty="0" err="1"/>
              <a:t>learn</a:t>
            </a:r>
            <a:r>
              <a:rPr lang="da-DK" dirty="0"/>
              <a:t> </a:t>
            </a:r>
            <a:r>
              <a:rPr lang="da-DK" dirty="0" err="1"/>
              <a:t>yesterday</a:t>
            </a:r>
            <a:r>
              <a:rPr lang="da-DK" dirty="0"/>
              <a:t>?</a:t>
            </a:r>
            <a:endParaRPr lang="en-US" dirty="0"/>
          </a:p>
        </p:txBody>
      </p:sp>
      <p:pic>
        <p:nvPicPr>
          <p:cNvPr id="11" name="Billede 5">
            <a:extLst>
              <a:ext uri="{FF2B5EF4-FFF2-40B4-BE49-F238E27FC236}">
                <a16:creationId xmlns:a16="http://schemas.microsoft.com/office/drawing/2014/main" id="{29F94860-1C84-46FF-9E43-59053B9301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4675" y="4248150"/>
            <a:ext cx="3851035" cy="237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8124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FBE392-8900-45B6-A380-542C48274C2A}"/>
              </a:ext>
            </a:extLst>
          </p:cNvPr>
          <p:cNvSpPr>
            <a:spLocks noGrp="1"/>
          </p:cNvSpPr>
          <p:nvPr>
            <p:ph type="title"/>
          </p:nvPr>
        </p:nvSpPr>
        <p:spPr>
          <a:xfrm>
            <a:off x="1988598" y="764373"/>
            <a:ext cx="9517602" cy="1293028"/>
          </a:xfrm>
        </p:spPr>
        <p:txBody>
          <a:bodyPr/>
          <a:lstStyle/>
          <a:p>
            <a:pPr algn="ctr"/>
            <a:r>
              <a:rPr lang="en-US" b="0" i="0" dirty="0">
                <a:effectLst/>
                <a:latin typeface="-apple-system"/>
              </a:rPr>
              <a:t>Sustainability? ESG? </a:t>
            </a:r>
            <a:br>
              <a:rPr lang="en-US" b="0" i="0" dirty="0">
                <a:effectLst/>
                <a:latin typeface="-apple-system"/>
              </a:rPr>
            </a:br>
            <a:r>
              <a:rPr lang="en-US" b="0" i="0" dirty="0">
                <a:effectLst/>
                <a:latin typeface="-apple-system"/>
              </a:rPr>
              <a:t>That is not relevant for me!"</a:t>
            </a:r>
            <a:endParaRPr lang="en-US" dirty="0"/>
          </a:p>
        </p:txBody>
      </p:sp>
      <p:sp>
        <p:nvSpPr>
          <p:cNvPr id="3" name="Pladsholder til indhold 2">
            <a:extLst>
              <a:ext uri="{FF2B5EF4-FFF2-40B4-BE49-F238E27FC236}">
                <a16:creationId xmlns:a16="http://schemas.microsoft.com/office/drawing/2014/main" id="{5EBB88F4-7937-406D-8F9B-917A6E00ADDD}"/>
              </a:ext>
            </a:extLst>
          </p:cNvPr>
          <p:cNvSpPr>
            <a:spLocks noGrp="1"/>
          </p:cNvSpPr>
          <p:nvPr>
            <p:ph idx="1"/>
          </p:nvPr>
        </p:nvSpPr>
        <p:spPr>
          <a:xfrm>
            <a:off x="685800" y="2194560"/>
            <a:ext cx="10820400" cy="903747"/>
          </a:xfrm>
        </p:spPr>
        <p:txBody>
          <a:bodyPr/>
          <a:lstStyle/>
          <a:p>
            <a:pPr algn="ctr"/>
            <a:r>
              <a:rPr lang="en-US" b="0" i="0" dirty="0">
                <a:effectLst/>
                <a:latin typeface="-apple-system"/>
              </a:rPr>
              <a:t>Sustainability is hot, for customers and for the financial sector. There is just one issue. </a:t>
            </a:r>
            <a:endParaRPr lang="en-US" dirty="0">
              <a:latin typeface="-apple-system"/>
            </a:endParaRPr>
          </a:p>
          <a:p>
            <a:pPr algn="ctr"/>
            <a:r>
              <a:rPr lang="en-US" dirty="0">
                <a:latin typeface="-apple-system"/>
              </a:rPr>
              <a:t>What can I do?</a:t>
            </a:r>
            <a:endParaRPr lang="en-US" dirty="0"/>
          </a:p>
        </p:txBody>
      </p:sp>
      <p:sp>
        <p:nvSpPr>
          <p:cNvPr id="4" name="Rektangel 3">
            <a:extLst>
              <a:ext uri="{FF2B5EF4-FFF2-40B4-BE49-F238E27FC236}">
                <a16:creationId xmlns:a16="http://schemas.microsoft.com/office/drawing/2014/main" id="{97FD2A58-44F6-4DD3-9C9C-3E7C62BE9707}"/>
              </a:ext>
            </a:extLst>
          </p:cNvPr>
          <p:cNvSpPr/>
          <p:nvPr/>
        </p:nvSpPr>
        <p:spPr>
          <a:xfrm>
            <a:off x="1988598" y="3459178"/>
            <a:ext cx="8451542" cy="2311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US" sz="2800" b="0" i="0">
                <a:effectLst/>
                <a:latin typeface="-apple-system"/>
              </a:rPr>
              <a:t>How do we get an overview? </a:t>
            </a:r>
          </a:p>
          <a:p>
            <a:pPr marL="285750" indent="-285750" algn="ctr">
              <a:buFont typeface="Arial" panose="020B0604020202020204" pitchFamily="34" charset="0"/>
              <a:buChar char="•"/>
            </a:pPr>
            <a:r>
              <a:rPr lang="en-US" sz="2800" b="0" i="0">
                <a:effectLst/>
                <a:latin typeface="-apple-system"/>
              </a:rPr>
              <a:t>How can we implement ESG? </a:t>
            </a:r>
          </a:p>
          <a:p>
            <a:pPr marL="285750" indent="-285750" algn="ctr">
              <a:buFont typeface="Arial" panose="020B0604020202020204" pitchFamily="34" charset="0"/>
              <a:buChar char="•"/>
            </a:pPr>
            <a:r>
              <a:rPr lang="en-US" sz="2800" b="0" i="0">
                <a:effectLst/>
                <a:latin typeface="-apple-system"/>
              </a:rPr>
              <a:t>How can we support Circular Economy? </a:t>
            </a:r>
          </a:p>
          <a:p>
            <a:pPr marL="285750" indent="-285750" algn="ctr">
              <a:buFont typeface="Arial" panose="020B0604020202020204" pitchFamily="34" charset="0"/>
              <a:buChar char="•"/>
            </a:pPr>
            <a:r>
              <a:rPr lang="en-US" sz="2800" b="0" i="0">
                <a:effectLst/>
                <a:latin typeface="-apple-system"/>
              </a:rPr>
              <a:t>Are there revenues to be gained in Sustainability?</a:t>
            </a:r>
            <a:endParaRPr lang="en-US" sz="2800" b="0" i="0" dirty="0">
              <a:effectLst/>
              <a:latin typeface="-apple-system"/>
            </a:endParaRPr>
          </a:p>
        </p:txBody>
      </p:sp>
    </p:spTree>
    <p:extLst>
      <p:ext uri="{BB962C8B-B14F-4D97-AF65-F5344CB8AC3E}">
        <p14:creationId xmlns:p14="http://schemas.microsoft.com/office/powerpoint/2010/main" val="34392085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afrundede hjørner 3">
            <a:extLst>
              <a:ext uri="{FF2B5EF4-FFF2-40B4-BE49-F238E27FC236}">
                <a16:creationId xmlns:a16="http://schemas.microsoft.com/office/drawing/2014/main" id="{6551BDCE-AD08-4BC5-8FDF-5A8322B7B550}"/>
              </a:ext>
            </a:extLst>
          </p:cNvPr>
          <p:cNvSpPr/>
          <p:nvPr/>
        </p:nvSpPr>
        <p:spPr>
          <a:xfrm>
            <a:off x="1030351" y="1984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Green Energy</a:t>
            </a:r>
            <a:endParaRPr lang="en-US" dirty="0"/>
          </a:p>
        </p:txBody>
      </p:sp>
      <p:sp>
        <p:nvSpPr>
          <p:cNvPr id="5" name="Rektangel: afrundede hjørner 4">
            <a:extLst>
              <a:ext uri="{FF2B5EF4-FFF2-40B4-BE49-F238E27FC236}">
                <a16:creationId xmlns:a16="http://schemas.microsoft.com/office/drawing/2014/main" id="{90C1027A-D3E2-4664-8EE0-48C604AF6869}"/>
              </a:ext>
            </a:extLst>
          </p:cNvPr>
          <p:cNvSpPr/>
          <p:nvPr/>
        </p:nvSpPr>
        <p:spPr>
          <a:xfrm>
            <a:off x="3354451" y="1984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Reusable</a:t>
            </a:r>
            <a:r>
              <a:rPr lang="da-DK" b="1" dirty="0"/>
              <a:t> </a:t>
            </a:r>
          </a:p>
          <a:p>
            <a:pPr algn="ctr"/>
            <a:r>
              <a:rPr lang="da-DK" b="1" dirty="0"/>
              <a:t>Materials</a:t>
            </a:r>
            <a:endParaRPr lang="en-US" dirty="0"/>
          </a:p>
        </p:txBody>
      </p:sp>
      <p:sp>
        <p:nvSpPr>
          <p:cNvPr id="6" name="Rektangel: afrundede hjørner 5">
            <a:extLst>
              <a:ext uri="{FF2B5EF4-FFF2-40B4-BE49-F238E27FC236}">
                <a16:creationId xmlns:a16="http://schemas.microsoft.com/office/drawing/2014/main" id="{3EDC79C2-5BE1-4ED9-A993-9EA991574B9D}"/>
              </a:ext>
            </a:extLst>
          </p:cNvPr>
          <p:cNvSpPr/>
          <p:nvPr/>
        </p:nvSpPr>
        <p:spPr>
          <a:xfrm>
            <a:off x="5678551" y="1984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Low Transport</a:t>
            </a:r>
            <a:endParaRPr lang="en-US" dirty="0"/>
          </a:p>
        </p:txBody>
      </p:sp>
      <p:sp>
        <p:nvSpPr>
          <p:cNvPr id="7" name="Rektangel: afrundede hjørner 6">
            <a:extLst>
              <a:ext uri="{FF2B5EF4-FFF2-40B4-BE49-F238E27FC236}">
                <a16:creationId xmlns:a16="http://schemas.microsoft.com/office/drawing/2014/main" id="{30E83C8B-0E33-4EAB-98EA-5AF73AE9781B}"/>
              </a:ext>
            </a:extLst>
          </p:cNvPr>
          <p:cNvSpPr/>
          <p:nvPr/>
        </p:nvSpPr>
        <p:spPr>
          <a:xfrm>
            <a:off x="1030350" y="3508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Long </a:t>
            </a:r>
            <a:r>
              <a:rPr lang="da-DK" b="1" dirty="0" err="1"/>
              <a:t>Lifetime</a:t>
            </a:r>
            <a:endParaRPr lang="en-US" dirty="0"/>
          </a:p>
        </p:txBody>
      </p:sp>
      <p:sp>
        <p:nvSpPr>
          <p:cNvPr id="8" name="Rektangel: afrundede hjørner 7">
            <a:extLst>
              <a:ext uri="{FF2B5EF4-FFF2-40B4-BE49-F238E27FC236}">
                <a16:creationId xmlns:a16="http://schemas.microsoft.com/office/drawing/2014/main" id="{3E2D5954-F5A7-4F32-92CF-2D70C6AC1E65}"/>
              </a:ext>
            </a:extLst>
          </p:cNvPr>
          <p:cNvSpPr/>
          <p:nvPr/>
        </p:nvSpPr>
        <p:spPr>
          <a:xfrm>
            <a:off x="3354450" y="3508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Shareable</a:t>
            </a:r>
            <a:endParaRPr lang="en-US" dirty="0"/>
          </a:p>
        </p:txBody>
      </p:sp>
      <p:sp>
        <p:nvSpPr>
          <p:cNvPr id="9" name="Rektangel: afrundede hjørner 8">
            <a:extLst>
              <a:ext uri="{FF2B5EF4-FFF2-40B4-BE49-F238E27FC236}">
                <a16:creationId xmlns:a16="http://schemas.microsoft.com/office/drawing/2014/main" id="{F1FE8737-18B0-4984-9B8D-0E25DCBE4101}"/>
              </a:ext>
            </a:extLst>
          </p:cNvPr>
          <p:cNvSpPr/>
          <p:nvPr/>
        </p:nvSpPr>
        <p:spPr>
          <a:xfrm>
            <a:off x="5678551" y="35087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Flexible</a:t>
            </a:r>
            <a:endParaRPr lang="en-US" dirty="0"/>
          </a:p>
        </p:txBody>
      </p:sp>
      <p:sp>
        <p:nvSpPr>
          <p:cNvPr id="10" name="Tekstfelt 9">
            <a:extLst>
              <a:ext uri="{FF2B5EF4-FFF2-40B4-BE49-F238E27FC236}">
                <a16:creationId xmlns:a16="http://schemas.microsoft.com/office/drawing/2014/main" id="{4252D8DF-B8E9-4389-A0B0-AB03356EE7E7}"/>
              </a:ext>
            </a:extLst>
          </p:cNvPr>
          <p:cNvSpPr txBox="1"/>
          <p:nvPr/>
        </p:nvSpPr>
        <p:spPr>
          <a:xfrm>
            <a:off x="8151172" y="2359981"/>
            <a:ext cx="1406154" cy="369332"/>
          </a:xfrm>
          <a:prstGeom prst="rect">
            <a:avLst/>
          </a:prstGeom>
          <a:noFill/>
        </p:spPr>
        <p:txBody>
          <a:bodyPr wrap="none" rtlCol="0">
            <a:spAutoFit/>
          </a:bodyPr>
          <a:lstStyle/>
          <a:p>
            <a:r>
              <a:rPr lang="da-DK" dirty="0" err="1"/>
              <a:t>Production</a:t>
            </a:r>
            <a:endParaRPr lang="en-US" dirty="0"/>
          </a:p>
        </p:txBody>
      </p:sp>
      <p:sp>
        <p:nvSpPr>
          <p:cNvPr id="11" name="Tekstfelt 10">
            <a:extLst>
              <a:ext uri="{FF2B5EF4-FFF2-40B4-BE49-F238E27FC236}">
                <a16:creationId xmlns:a16="http://schemas.microsoft.com/office/drawing/2014/main" id="{AE5E7A42-FC37-4DB5-9030-912640FB553E}"/>
              </a:ext>
            </a:extLst>
          </p:cNvPr>
          <p:cNvSpPr txBox="1"/>
          <p:nvPr/>
        </p:nvSpPr>
        <p:spPr>
          <a:xfrm>
            <a:off x="8151172" y="3932164"/>
            <a:ext cx="1685077" cy="369332"/>
          </a:xfrm>
          <a:prstGeom prst="rect">
            <a:avLst/>
          </a:prstGeom>
          <a:noFill/>
        </p:spPr>
        <p:txBody>
          <a:bodyPr wrap="none" rtlCol="0">
            <a:spAutoFit/>
          </a:bodyPr>
          <a:lstStyle/>
          <a:p>
            <a:r>
              <a:rPr lang="da-DK" dirty="0" err="1"/>
              <a:t>Consumption</a:t>
            </a:r>
            <a:endParaRPr lang="en-US" dirty="0"/>
          </a:p>
        </p:txBody>
      </p:sp>
      <p:sp>
        <p:nvSpPr>
          <p:cNvPr id="13" name="Titel 1">
            <a:extLst>
              <a:ext uri="{FF2B5EF4-FFF2-40B4-BE49-F238E27FC236}">
                <a16:creationId xmlns:a16="http://schemas.microsoft.com/office/drawing/2014/main" id="{38CC281E-F78A-49D6-9B80-83F854919C8C}"/>
              </a:ext>
            </a:extLst>
          </p:cNvPr>
          <p:cNvSpPr>
            <a:spLocks noGrp="1"/>
          </p:cNvSpPr>
          <p:nvPr>
            <p:ph type="title"/>
          </p:nvPr>
        </p:nvSpPr>
        <p:spPr>
          <a:xfrm>
            <a:off x="230819" y="383922"/>
            <a:ext cx="11275381" cy="1293028"/>
          </a:xfrm>
        </p:spPr>
        <p:txBody>
          <a:bodyPr/>
          <a:lstStyle/>
          <a:p>
            <a:r>
              <a:rPr lang="en-US" b="0" i="0" dirty="0">
                <a:solidFill>
                  <a:schemeClr val="accent6">
                    <a:lumMod val="60000"/>
                    <a:lumOff val="40000"/>
                  </a:schemeClr>
                </a:solidFill>
                <a:effectLst/>
                <a:latin typeface="-apple-system"/>
              </a:rPr>
              <a:t>The real Environmental Challenge!</a:t>
            </a:r>
            <a:endParaRPr lang="en-US" dirty="0">
              <a:solidFill>
                <a:schemeClr val="accent6">
                  <a:lumMod val="60000"/>
                  <a:lumOff val="40000"/>
                </a:schemeClr>
              </a:solidFill>
            </a:endParaRPr>
          </a:p>
        </p:txBody>
      </p:sp>
      <p:sp>
        <p:nvSpPr>
          <p:cNvPr id="14" name="Tekstfelt 13">
            <a:extLst>
              <a:ext uri="{FF2B5EF4-FFF2-40B4-BE49-F238E27FC236}">
                <a16:creationId xmlns:a16="http://schemas.microsoft.com/office/drawing/2014/main" id="{AAA885B8-81F7-4211-B527-5289480260D7}"/>
              </a:ext>
            </a:extLst>
          </p:cNvPr>
          <p:cNvSpPr txBox="1"/>
          <p:nvPr/>
        </p:nvSpPr>
        <p:spPr>
          <a:xfrm>
            <a:off x="1030350" y="4883078"/>
            <a:ext cx="6885374" cy="369332"/>
          </a:xfrm>
          <a:prstGeom prst="rect">
            <a:avLst/>
          </a:prstGeom>
          <a:noFill/>
        </p:spPr>
        <p:txBody>
          <a:bodyPr wrap="square" rtlCol="0">
            <a:spAutoFit/>
          </a:bodyPr>
          <a:lstStyle/>
          <a:p>
            <a:pPr algn="ctr"/>
            <a:r>
              <a:rPr lang="da-DK" i="1" dirty="0"/>
              <a:t>Peter Nordgaard, 2021</a:t>
            </a:r>
            <a:endParaRPr lang="en-US" i="1" dirty="0"/>
          </a:p>
        </p:txBody>
      </p:sp>
      <p:sp>
        <p:nvSpPr>
          <p:cNvPr id="15" name="Tekstfelt 14">
            <a:extLst>
              <a:ext uri="{FF2B5EF4-FFF2-40B4-BE49-F238E27FC236}">
                <a16:creationId xmlns:a16="http://schemas.microsoft.com/office/drawing/2014/main" id="{39907653-2F4E-4DE1-BE76-D88A571F06D4}"/>
              </a:ext>
            </a:extLst>
          </p:cNvPr>
          <p:cNvSpPr txBox="1"/>
          <p:nvPr/>
        </p:nvSpPr>
        <p:spPr>
          <a:xfrm>
            <a:off x="802859" y="5983624"/>
            <a:ext cx="10131300" cy="646331"/>
          </a:xfrm>
          <a:prstGeom prst="rect">
            <a:avLst/>
          </a:prstGeom>
          <a:noFill/>
        </p:spPr>
        <p:txBody>
          <a:bodyPr wrap="none" rtlCol="0">
            <a:spAutoFit/>
          </a:bodyPr>
          <a:lstStyle/>
          <a:p>
            <a:pPr algn="ctr"/>
            <a:r>
              <a:rPr lang="da-DK" dirty="0" err="1">
                <a:solidFill>
                  <a:schemeClr val="accent6">
                    <a:lumMod val="60000"/>
                    <a:lumOff val="40000"/>
                  </a:schemeClr>
                </a:solidFill>
              </a:rPr>
              <a:t>Circular</a:t>
            </a:r>
            <a:r>
              <a:rPr lang="da-DK" dirty="0">
                <a:solidFill>
                  <a:schemeClr val="accent6">
                    <a:lumMod val="60000"/>
                    <a:lumOff val="40000"/>
                  </a:schemeClr>
                </a:solidFill>
              </a:rPr>
              <a:t> </a:t>
            </a:r>
            <a:r>
              <a:rPr lang="da-DK" dirty="0" err="1">
                <a:solidFill>
                  <a:schemeClr val="accent6">
                    <a:lumMod val="60000"/>
                    <a:lumOff val="40000"/>
                  </a:schemeClr>
                </a:solidFill>
              </a:rPr>
              <a:t>Economy</a:t>
            </a:r>
            <a:r>
              <a:rPr lang="da-DK" dirty="0">
                <a:solidFill>
                  <a:schemeClr val="accent6">
                    <a:lumMod val="60000"/>
                    <a:lumOff val="40000"/>
                  </a:schemeClr>
                </a:solidFill>
              </a:rPr>
              <a:t> is the </a:t>
            </a:r>
            <a:r>
              <a:rPr lang="da-DK" dirty="0" err="1">
                <a:solidFill>
                  <a:schemeClr val="accent6">
                    <a:lumMod val="60000"/>
                    <a:lumOff val="40000"/>
                  </a:schemeClr>
                </a:solidFill>
              </a:rPr>
              <a:t>idea</a:t>
            </a:r>
            <a:r>
              <a:rPr lang="da-DK" dirty="0">
                <a:solidFill>
                  <a:schemeClr val="accent6">
                    <a:lumMod val="60000"/>
                    <a:lumOff val="40000"/>
                  </a:schemeClr>
                </a:solidFill>
              </a:rPr>
              <a:t> of </a:t>
            </a:r>
            <a:r>
              <a:rPr lang="da-DK" dirty="0" err="1">
                <a:solidFill>
                  <a:schemeClr val="accent6">
                    <a:lumMod val="60000"/>
                    <a:lumOff val="40000"/>
                  </a:schemeClr>
                </a:solidFill>
              </a:rPr>
              <a:t>minimizing</a:t>
            </a:r>
            <a:r>
              <a:rPr lang="da-DK" dirty="0">
                <a:solidFill>
                  <a:schemeClr val="accent6">
                    <a:lumMod val="60000"/>
                    <a:lumOff val="40000"/>
                  </a:schemeClr>
                </a:solidFill>
              </a:rPr>
              <a:t> </a:t>
            </a:r>
            <a:r>
              <a:rPr lang="da-DK" dirty="0" err="1">
                <a:solidFill>
                  <a:schemeClr val="accent6">
                    <a:lumMod val="60000"/>
                    <a:lumOff val="40000"/>
                  </a:schemeClr>
                </a:solidFill>
              </a:rPr>
              <a:t>waste</a:t>
            </a:r>
            <a:r>
              <a:rPr lang="da-DK" dirty="0">
                <a:solidFill>
                  <a:schemeClr val="accent6">
                    <a:lumMod val="60000"/>
                    <a:lumOff val="40000"/>
                  </a:schemeClr>
                </a:solidFill>
              </a:rPr>
              <a:t> in all </a:t>
            </a:r>
            <a:r>
              <a:rPr lang="da-DK" dirty="0" err="1">
                <a:solidFill>
                  <a:schemeClr val="accent6">
                    <a:lumMod val="60000"/>
                    <a:lumOff val="40000"/>
                  </a:schemeClr>
                </a:solidFill>
              </a:rPr>
              <a:t>possible</a:t>
            </a:r>
            <a:r>
              <a:rPr lang="da-DK" dirty="0">
                <a:solidFill>
                  <a:schemeClr val="accent6">
                    <a:lumMod val="60000"/>
                    <a:lumOff val="40000"/>
                  </a:schemeClr>
                </a:solidFill>
              </a:rPr>
              <a:t> </a:t>
            </a:r>
            <a:r>
              <a:rPr lang="da-DK" dirty="0" err="1">
                <a:solidFill>
                  <a:schemeClr val="accent6">
                    <a:lumMod val="60000"/>
                    <a:lumOff val="40000"/>
                  </a:schemeClr>
                </a:solidFill>
              </a:rPr>
              <a:t>ways</a:t>
            </a:r>
            <a:endParaRPr lang="da-DK" dirty="0">
              <a:solidFill>
                <a:schemeClr val="accent6">
                  <a:lumMod val="60000"/>
                  <a:lumOff val="40000"/>
                </a:schemeClr>
              </a:solidFill>
            </a:endParaRPr>
          </a:p>
          <a:p>
            <a:pPr algn="ctr"/>
            <a:r>
              <a:rPr lang="da-DK" dirty="0">
                <a:solidFill>
                  <a:schemeClr val="accent6">
                    <a:lumMod val="60000"/>
                    <a:lumOff val="40000"/>
                  </a:schemeClr>
                </a:solidFill>
              </a:rPr>
              <a:t>It </a:t>
            </a:r>
            <a:r>
              <a:rPr lang="da-DK" dirty="0" err="1">
                <a:solidFill>
                  <a:schemeClr val="accent6">
                    <a:lumMod val="60000"/>
                    <a:lumOff val="40000"/>
                  </a:schemeClr>
                </a:solidFill>
              </a:rPr>
              <a:t>requires</a:t>
            </a:r>
            <a:r>
              <a:rPr lang="da-DK" dirty="0">
                <a:solidFill>
                  <a:schemeClr val="accent6">
                    <a:lumMod val="60000"/>
                    <a:lumOff val="40000"/>
                  </a:schemeClr>
                </a:solidFill>
              </a:rPr>
              <a:t> new </a:t>
            </a:r>
            <a:r>
              <a:rPr lang="da-DK" dirty="0" err="1">
                <a:solidFill>
                  <a:schemeClr val="accent6">
                    <a:lumMod val="60000"/>
                    <a:lumOff val="40000"/>
                  </a:schemeClr>
                </a:solidFill>
              </a:rPr>
              <a:t>ways</a:t>
            </a:r>
            <a:r>
              <a:rPr lang="da-DK" dirty="0">
                <a:solidFill>
                  <a:schemeClr val="accent6">
                    <a:lumMod val="60000"/>
                    <a:lumOff val="40000"/>
                  </a:schemeClr>
                </a:solidFill>
              </a:rPr>
              <a:t> of </a:t>
            </a:r>
            <a:r>
              <a:rPr lang="da-DK" dirty="0" err="1">
                <a:solidFill>
                  <a:schemeClr val="accent6">
                    <a:lumMod val="60000"/>
                    <a:lumOff val="40000"/>
                  </a:schemeClr>
                </a:solidFill>
              </a:rPr>
              <a:t>designing</a:t>
            </a:r>
            <a:r>
              <a:rPr lang="da-DK" dirty="0">
                <a:solidFill>
                  <a:schemeClr val="accent6">
                    <a:lumMod val="60000"/>
                    <a:lumOff val="40000"/>
                  </a:schemeClr>
                </a:solidFill>
              </a:rPr>
              <a:t> products, new </a:t>
            </a:r>
            <a:r>
              <a:rPr lang="da-DK" dirty="0" err="1">
                <a:solidFill>
                  <a:schemeClr val="accent6">
                    <a:lumMod val="60000"/>
                    <a:lumOff val="40000"/>
                  </a:schemeClr>
                </a:solidFill>
              </a:rPr>
              <a:t>revenue</a:t>
            </a:r>
            <a:r>
              <a:rPr lang="da-DK" dirty="0">
                <a:solidFill>
                  <a:schemeClr val="accent6">
                    <a:lumMod val="60000"/>
                    <a:lumOff val="40000"/>
                  </a:schemeClr>
                </a:solidFill>
              </a:rPr>
              <a:t> models and new </a:t>
            </a:r>
            <a:r>
              <a:rPr lang="da-DK" dirty="0" err="1">
                <a:solidFill>
                  <a:schemeClr val="accent6">
                    <a:lumMod val="60000"/>
                    <a:lumOff val="40000"/>
                  </a:schemeClr>
                </a:solidFill>
              </a:rPr>
              <a:t>usage</a:t>
            </a:r>
            <a:r>
              <a:rPr lang="da-DK" dirty="0">
                <a:solidFill>
                  <a:schemeClr val="accent6">
                    <a:lumMod val="60000"/>
                    <a:lumOff val="40000"/>
                  </a:schemeClr>
                </a:solidFill>
              </a:rPr>
              <a:t> patterns</a:t>
            </a:r>
            <a:endParaRPr lang="en-US" dirty="0">
              <a:solidFill>
                <a:schemeClr val="accent6">
                  <a:lumMod val="60000"/>
                  <a:lumOff val="40000"/>
                </a:schemeClr>
              </a:solidFill>
            </a:endParaRPr>
          </a:p>
        </p:txBody>
      </p:sp>
    </p:spTree>
    <p:extLst>
      <p:ext uri="{BB962C8B-B14F-4D97-AF65-F5344CB8AC3E}">
        <p14:creationId xmlns:p14="http://schemas.microsoft.com/office/powerpoint/2010/main" val="3316382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FBE392-8900-45B6-A380-542C48274C2A}"/>
              </a:ext>
            </a:extLst>
          </p:cNvPr>
          <p:cNvSpPr>
            <a:spLocks noGrp="1"/>
          </p:cNvSpPr>
          <p:nvPr>
            <p:ph type="title"/>
          </p:nvPr>
        </p:nvSpPr>
        <p:spPr/>
        <p:txBody>
          <a:bodyPr/>
          <a:lstStyle/>
          <a:p>
            <a:r>
              <a:rPr lang="en-US" b="0" i="0" dirty="0">
                <a:effectLst/>
                <a:latin typeface="-apple-system"/>
              </a:rPr>
              <a:t>Overview Step One</a:t>
            </a:r>
            <a:endParaRPr lang="en-US" dirty="0"/>
          </a:p>
        </p:txBody>
      </p:sp>
      <p:sp>
        <p:nvSpPr>
          <p:cNvPr id="6" name="Rektangel: afrundede hjørner 5">
            <a:extLst>
              <a:ext uri="{FF2B5EF4-FFF2-40B4-BE49-F238E27FC236}">
                <a16:creationId xmlns:a16="http://schemas.microsoft.com/office/drawing/2014/main" id="{3D0B1D72-BA5B-409F-8460-61415E053EE7}"/>
              </a:ext>
            </a:extLst>
          </p:cNvPr>
          <p:cNvSpPr/>
          <p:nvPr/>
        </p:nvSpPr>
        <p:spPr>
          <a:xfrm>
            <a:off x="1938102" y="221276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Prepare</a:t>
            </a:r>
            <a:endParaRPr lang="en-US" dirty="0"/>
          </a:p>
        </p:txBody>
      </p:sp>
      <p:sp>
        <p:nvSpPr>
          <p:cNvPr id="7" name="Rektangel: afrundede hjørner 6">
            <a:extLst>
              <a:ext uri="{FF2B5EF4-FFF2-40B4-BE49-F238E27FC236}">
                <a16:creationId xmlns:a16="http://schemas.microsoft.com/office/drawing/2014/main" id="{EE9D81AD-96C2-4EAB-9AE4-99BD6F899C24}"/>
              </a:ext>
            </a:extLst>
          </p:cNvPr>
          <p:cNvSpPr/>
          <p:nvPr/>
        </p:nvSpPr>
        <p:spPr>
          <a:xfrm>
            <a:off x="1938102" y="3480046"/>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Inform</a:t>
            </a:r>
            <a:endParaRPr lang="en-US" dirty="0"/>
          </a:p>
        </p:txBody>
      </p:sp>
      <p:sp>
        <p:nvSpPr>
          <p:cNvPr id="8" name="Rektangel: afrundede hjørner 7">
            <a:extLst>
              <a:ext uri="{FF2B5EF4-FFF2-40B4-BE49-F238E27FC236}">
                <a16:creationId xmlns:a16="http://schemas.microsoft.com/office/drawing/2014/main" id="{8F4146E0-3DF5-4E01-AE4B-A562242C6B17}"/>
              </a:ext>
            </a:extLst>
          </p:cNvPr>
          <p:cNvSpPr/>
          <p:nvPr/>
        </p:nvSpPr>
        <p:spPr>
          <a:xfrm>
            <a:off x="4256654" y="221276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Develop</a:t>
            </a:r>
            <a:endParaRPr lang="en-US" dirty="0"/>
          </a:p>
        </p:txBody>
      </p:sp>
      <p:sp>
        <p:nvSpPr>
          <p:cNvPr id="9" name="Rektangel: afrundede hjørner 8">
            <a:extLst>
              <a:ext uri="{FF2B5EF4-FFF2-40B4-BE49-F238E27FC236}">
                <a16:creationId xmlns:a16="http://schemas.microsoft.com/office/drawing/2014/main" id="{82726DCC-3F6F-46F4-9BD7-A33F54300074}"/>
              </a:ext>
            </a:extLst>
          </p:cNvPr>
          <p:cNvSpPr/>
          <p:nvPr/>
        </p:nvSpPr>
        <p:spPr>
          <a:xfrm>
            <a:off x="4256653" y="3480046"/>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Prepare</a:t>
            </a:r>
            <a:endParaRPr lang="en-US" dirty="0"/>
          </a:p>
        </p:txBody>
      </p:sp>
      <p:cxnSp>
        <p:nvCxnSpPr>
          <p:cNvPr id="11" name="Lige pilforbindelse 10">
            <a:extLst>
              <a:ext uri="{FF2B5EF4-FFF2-40B4-BE49-F238E27FC236}">
                <a16:creationId xmlns:a16="http://schemas.microsoft.com/office/drawing/2014/main" id="{13EE7451-A19E-4D34-BE9B-7BAFD9802F5A}"/>
              </a:ext>
            </a:extLst>
          </p:cNvPr>
          <p:cNvCxnSpPr/>
          <p:nvPr/>
        </p:nvCxnSpPr>
        <p:spPr>
          <a:xfrm>
            <a:off x="1819922" y="5113538"/>
            <a:ext cx="4824000" cy="0"/>
          </a:xfrm>
          <a:prstGeom prst="straightConnector1">
            <a:avLst/>
          </a:prstGeom>
          <a:ln w="104775">
            <a:tailEnd type="triangle"/>
          </a:ln>
        </p:spPr>
        <p:style>
          <a:lnRef idx="1">
            <a:schemeClr val="accent1"/>
          </a:lnRef>
          <a:fillRef idx="0">
            <a:schemeClr val="accent1"/>
          </a:fillRef>
          <a:effectRef idx="0">
            <a:schemeClr val="accent1"/>
          </a:effectRef>
          <a:fontRef idx="minor">
            <a:schemeClr val="tx1"/>
          </a:fontRef>
        </p:style>
      </p:cxnSp>
      <p:cxnSp>
        <p:nvCxnSpPr>
          <p:cNvPr id="12" name="Lige pilforbindelse 11">
            <a:extLst>
              <a:ext uri="{FF2B5EF4-FFF2-40B4-BE49-F238E27FC236}">
                <a16:creationId xmlns:a16="http://schemas.microsoft.com/office/drawing/2014/main" id="{CAF7C435-6927-43B1-B7C4-3F31961C3DDF}"/>
              </a:ext>
            </a:extLst>
          </p:cNvPr>
          <p:cNvCxnSpPr>
            <a:cxnSpLocks/>
          </p:cNvCxnSpPr>
          <p:nvPr/>
        </p:nvCxnSpPr>
        <p:spPr>
          <a:xfrm flipV="1">
            <a:off x="1581150" y="2057402"/>
            <a:ext cx="0" cy="3056136"/>
          </a:xfrm>
          <a:prstGeom prst="straightConnector1">
            <a:avLst/>
          </a:prstGeom>
          <a:ln w="104775">
            <a:tailEnd type="triangle"/>
          </a:ln>
        </p:spPr>
        <p:style>
          <a:lnRef idx="1">
            <a:schemeClr val="accent1"/>
          </a:lnRef>
          <a:fillRef idx="0">
            <a:schemeClr val="accent1"/>
          </a:fillRef>
          <a:effectRef idx="0">
            <a:schemeClr val="accent1"/>
          </a:effectRef>
          <a:fontRef idx="minor">
            <a:schemeClr val="tx1"/>
          </a:fontRef>
        </p:style>
      </p:cxnSp>
      <p:sp>
        <p:nvSpPr>
          <p:cNvPr id="16" name="Tekstfelt 15">
            <a:extLst>
              <a:ext uri="{FF2B5EF4-FFF2-40B4-BE49-F238E27FC236}">
                <a16:creationId xmlns:a16="http://schemas.microsoft.com/office/drawing/2014/main" id="{73E1FCD4-F192-497D-9114-7AA034AD9037}"/>
              </a:ext>
            </a:extLst>
          </p:cNvPr>
          <p:cNvSpPr txBox="1"/>
          <p:nvPr/>
        </p:nvSpPr>
        <p:spPr>
          <a:xfrm>
            <a:off x="3677382" y="5248275"/>
            <a:ext cx="995785" cy="369332"/>
          </a:xfrm>
          <a:prstGeom prst="rect">
            <a:avLst/>
          </a:prstGeom>
          <a:noFill/>
        </p:spPr>
        <p:txBody>
          <a:bodyPr wrap="none" rtlCol="0">
            <a:spAutoFit/>
          </a:bodyPr>
          <a:lstStyle/>
          <a:p>
            <a:r>
              <a:rPr lang="da-DK" dirty="0" err="1">
                <a:solidFill>
                  <a:srgbClr val="FF0000"/>
                </a:solidFill>
              </a:rPr>
              <a:t>Interest</a:t>
            </a:r>
            <a:endParaRPr lang="en-US" dirty="0">
              <a:solidFill>
                <a:srgbClr val="FF0000"/>
              </a:solidFill>
            </a:endParaRPr>
          </a:p>
        </p:txBody>
      </p:sp>
      <p:sp>
        <p:nvSpPr>
          <p:cNvPr id="17" name="Tekstfelt 16">
            <a:extLst>
              <a:ext uri="{FF2B5EF4-FFF2-40B4-BE49-F238E27FC236}">
                <a16:creationId xmlns:a16="http://schemas.microsoft.com/office/drawing/2014/main" id="{81F4E64D-8965-405D-BE62-BF0A49AC1FE5}"/>
              </a:ext>
            </a:extLst>
          </p:cNvPr>
          <p:cNvSpPr txBox="1"/>
          <p:nvPr/>
        </p:nvSpPr>
        <p:spPr>
          <a:xfrm>
            <a:off x="256896" y="3295380"/>
            <a:ext cx="995785" cy="369332"/>
          </a:xfrm>
          <a:prstGeom prst="rect">
            <a:avLst/>
          </a:prstGeom>
          <a:noFill/>
        </p:spPr>
        <p:txBody>
          <a:bodyPr wrap="none" rtlCol="0">
            <a:spAutoFit/>
          </a:bodyPr>
          <a:lstStyle/>
          <a:p>
            <a:r>
              <a:rPr lang="da-DK" dirty="0" err="1">
                <a:solidFill>
                  <a:srgbClr val="FF0000"/>
                </a:solidFill>
              </a:rPr>
              <a:t>Impact</a:t>
            </a:r>
            <a:endParaRPr lang="en-US" dirty="0">
              <a:solidFill>
                <a:srgbClr val="FF0000"/>
              </a:solidFill>
            </a:endParaRPr>
          </a:p>
        </p:txBody>
      </p:sp>
      <p:sp>
        <p:nvSpPr>
          <p:cNvPr id="18" name="Tekstfelt 17">
            <a:extLst>
              <a:ext uri="{FF2B5EF4-FFF2-40B4-BE49-F238E27FC236}">
                <a16:creationId xmlns:a16="http://schemas.microsoft.com/office/drawing/2014/main" id="{E608E2B5-517C-47DF-AAF1-52BAF221F20A}"/>
              </a:ext>
            </a:extLst>
          </p:cNvPr>
          <p:cNvSpPr txBox="1"/>
          <p:nvPr/>
        </p:nvSpPr>
        <p:spPr>
          <a:xfrm>
            <a:off x="7840925" y="5495251"/>
            <a:ext cx="3042821" cy="923330"/>
          </a:xfrm>
          <a:prstGeom prst="rect">
            <a:avLst/>
          </a:prstGeom>
          <a:noFill/>
        </p:spPr>
        <p:txBody>
          <a:bodyPr wrap="none" rtlCol="0">
            <a:spAutoFit/>
          </a:bodyPr>
          <a:lstStyle/>
          <a:p>
            <a:pPr algn="ctr"/>
            <a:r>
              <a:rPr lang="da-DK" dirty="0"/>
              <a:t>Analyse </a:t>
            </a:r>
            <a:r>
              <a:rPr lang="da-DK" dirty="0" err="1"/>
              <a:t>your</a:t>
            </a:r>
            <a:r>
              <a:rPr lang="da-DK" dirty="0"/>
              <a:t> </a:t>
            </a:r>
            <a:r>
              <a:rPr lang="da-DK" dirty="0" err="1"/>
              <a:t>key</a:t>
            </a:r>
            <a:r>
              <a:rPr lang="da-DK" dirty="0"/>
              <a:t> partners</a:t>
            </a:r>
          </a:p>
          <a:p>
            <a:pPr algn="ctr"/>
            <a:r>
              <a:rPr lang="da-DK" dirty="0"/>
              <a:t>Risk </a:t>
            </a:r>
            <a:r>
              <a:rPr lang="da-DK" dirty="0" err="1"/>
              <a:t>Assessment</a:t>
            </a:r>
            <a:endParaRPr lang="da-DK" dirty="0"/>
          </a:p>
          <a:p>
            <a:pPr algn="ctr"/>
            <a:r>
              <a:rPr lang="da-DK" dirty="0"/>
              <a:t>Plan and </a:t>
            </a:r>
            <a:r>
              <a:rPr lang="da-DK" dirty="0" err="1"/>
              <a:t>develop</a:t>
            </a:r>
            <a:endParaRPr lang="en-US" dirty="0"/>
          </a:p>
        </p:txBody>
      </p:sp>
      <p:sp>
        <p:nvSpPr>
          <p:cNvPr id="19" name="Tekstfelt 18">
            <a:extLst>
              <a:ext uri="{FF2B5EF4-FFF2-40B4-BE49-F238E27FC236}">
                <a16:creationId xmlns:a16="http://schemas.microsoft.com/office/drawing/2014/main" id="{C925D350-E000-49E5-8F70-9458C2CA5EA0}"/>
              </a:ext>
            </a:extLst>
          </p:cNvPr>
          <p:cNvSpPr txBox="1"/>
          <p:nvPr/>
        </p:nvSpPr>
        <p:spPr>
          <a:xfrm>
            <a:off x="2753202" y="5996009"/>
            <a:ext cx="2335896" cy="369332"/>
          </a:xfrm>
          <a:prstGeom prst="rect">
            <a:avLst/>
          </a:prstGeom>
          <a:noFill/>
        </p:spPr>
        <p:txBody>
          <a:bodyPr wrap="none" rtlCol="0">
            <a:spAutoFit/>
          </a:bodyPr>
          <a:lstStyle/>
          <a:p>
            <a:r>
              <a:rPr lang="da-DK" dirty="0" err="1"/>
              <a:t>Expect</a:t>
            </a:r>
            <a:r>
              <a:rPr lang="da-DK" dirty="0"/>
              <a:t> </a:t>
            </a:r>
            <a:r>
              <a:rPr lang="da-DK" dirty="0" err="1"/>
              <a:t>Movements</a:t>
            </a:r>
            <a:endParaRPr lang="en-US" dirty="0"/>
          </a:p>
        </p:txBody>
      </p:sp>
      <p:pic>
        <p:nvPicPr>
          <p:cNvPr id="1026" name="Picture 2">
            <a:extLst>
              <a:ext uri="{FF2B5EF4-FFF2-40B4-BE49-F238E27FC236}">
                <a16:creationId xmlns:a16="http://schemas.microsoft.com/office/drawing/2014/main" id="{948D8C2D-00F4-48B0-A4D6-C93474F12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2137" y="1904519"/>
            <a:ext cx="4404060" cy="3158537"/>
          </a:xfrm>
          <a:prstGeom prst="rect">
            <a:avLst/>
          </a:prstGeom>
          <a:noFill/>
          <a:extLst>
            <a:ext uri="{909E8E84-426E-40DD-AFC4-6F175D3DCCD1}">
              <a14:hiddenFill xmlns:a14="http://schemas.microsoft.com/office/drawing/2010/main">
                <a:solidFill>
                  <a:srgbClr val="FFFFFF"/>
                </a:solidFill>
              </a14:hiddenFill>
            </a:ext>
          </a:extLst>
        </p:spPr>
      </p:pic>
      <p:sp>
        <p:nvSpPr>
          <p:cNvPr id="3" name="Pil: nedad 2">
            <a:extLst>
              <a:ext uri="{FF2B5EF4-FFF2-40B4-BE49-F238E27FC236}">
                <a16:creationId xmlns:a16="http://schemas.microsoft.com/office/drawing/2014/main" id="{9FB8AB58-74DB-46D3-AEF2-F4F6207DFA45}"/>
              </a:ext>
            </a:extLst>
          </p:cNvPr>
          <p:cNvSpPr/>
          <p:nvPr/>
        </p:nvSpPr>
        <p:spPr>
          <a:xfrm>
            <a:off x="2166151" y="5814874"/>
            <a:ext cx="587051" cy="5504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l: højre 3">
            <a:extLst>
              <a:ext uri="{FF2B5EF4-FFF2-40B4-BE49-F238E27FC236}">
                <a16:creationId xmlns:a16="http://schemas.microsoft.com/office/drawing/2014/main" id="{4E098D80-5E23-4564-9F8F-AFD08D0F5D0B}"/>
              </a:ext>
            </a:extLst>
          </p:cNvPr>
          <p:cNvSpPr/>
          <p:nvPr/>
        </p:nvSpPr>
        <p:spPr>
          <a:xfrm>
            <a:off x="3417903" y="6294269"/>
            <a:ext cx="757372" cy="55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l: højre 19">
            <a:extLst>
              <a:ext uri="{FF2B5EF4-FFF2-40B4-BE49-F238E27FC236}">
                <a16:creationId xmlns:a16="http://schemas.microsoft.com/office/drawing/2014/main" id="{301F87FB-51F4-4AF2-8DFA-6E4B456B06E7}"/>
              </a:ext>
            </a:extLst>
          </p:cNvPr>
          <p:cNvSpPr/>
          <p:nvPr/>
        </p:nvSpPr>
        <p:spPr>
          <a:xfrm rot="16200000">
            <a:off x="5036409" y="5767931"/>
            <a:ext cx="714247" cy="5870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9048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657A6D-0978-4F11-BBA2-4BF1AD90D94F}"/>
              </a:ext>
            </a:extLst>
          </p:cNvPr>
          <p:cNvSpPr>
            <a:spLocks noGrp="1"/>
          </p:cNvSpPr>
          <p:nvPr>
            <p:ph type="title"/>
          </p:nvPr>
        </p:nvSpPr>
        <p:spPr/>
        <p:txBody>
          <a:bodyPr/>
          <a:lstStyle/>
          <a:p>
            <a:r>
              <a:rPr lang="da-DK" dirty="0" err="1"/>
              <a:t>Interest</a:t>
            </a:r>
            <a:r>
              <a:rPr lang="da-DK" dirty="0"/>
              <a:t> Group Analysis</a:t>
            </a:r>
            <a:endParaRPr lang="en-US" dirty="0"/>
          </a:p>
        </p:txBody>
      </p:sp>
      <p:pic>
        <p:nvPicPr>
          <p:cNvPr id="5" name="Billede 4">
            <a:extLst>
              <a:ext uri="{FF2B5EF4-FFF2-40B4-BE49-F238E27FC236}">
                <a16:creationId xmlns:a16="http://schemas.microsoft.com/office/drawing/2014/main" id="{C362B164-DC4B-4280-ACDB-DAC74C942414}"/>
              </a:ext>
            </a:extLst>
          </p:cNvPr>
          <p:cNvPicPr>
            <a:picLocks noChangeAspect="1"/>
          </p:cNvPicPr>
          <p:nvPr/>
        </p:nvPicPr>
        <p:blipFill>
          <a:blip r:embed="rId2"/>
          <a:stretch>
            <a:fillRect/>
          </a:stretch>
        </p:blipFill>
        <p:spPr>
          <a:xfrm>
            <a:off x="266700" y="1807377"/>
            <a:ext cx="4286250" cy="4286250"/>
          </a:xfrm>
          <a:prstGeom prst="rect">
            <a:avLst/>
          </a:prstGeom>
        </p:spPr>
      </p:pic>
      <p:sp>
        <p:nvSpPr>
          <p:cNvPr id="7" name="Tekstfelt 6">
            <a:extLst>
              <a:ext uri="{FF2B5EF4-FFF2-40B4-BE49-F238E27FC236}">
                <a16:creationId xmlns:a16="http://schemas.microsoft.com/office/drawing/2014/main" id="{7F715978-3252-4D59-B64A-7755C1857868}"/>
              </a:ext>
            </a:extLst>
          </p:cNvPr>
          <p:cNvSpPr txBox="1"/>
          <p:nvPr/>
        </p:nvSpPr>
        <p:spPr>
          <a:xfrm>
            <a:off x="5410200" y="3304171"/>
            <a:ext cx="6096000" cy="830997"/>
          </a:xfrm>
          <a:prstGeom prst="rect">
            <a:avLst/>
          </a:prstGeom>
          <a:noFill/>
        </p:spPr>
        <p:txBody>
          <a:bodyPr wrap="square">
            <a:spAutoFit/>
          </a:bodyPr>
          <a:lstStyle/>
          <a:p>
            <a:pPr algn="ctr"/>
            <a:r>
              <a:rPr lang="en-US" sz="2400" b="1" i="0" dirty="0">
                <a:effectLst/>
                <a:latin typeface="Gilroy"/>
              </a:rPr>
              <a:t>‘Made in Tunisia’: the worker-casualties of the </a:t>
            </a:r>
            <a:r>
              <a:rPr lang="en-US" sz="2400" b="1" i="0" dirty="0" err="1">
                <a:effectLst/>
                <a:latin typeface="Gilroy"/>
              </a:rPr>
              <a:t>globalisation</a:t>
            </a:r>
            <a:r>
              <a:rPr lang="en-US" sz="2400" b="1" i="0" dirty="0">
                <a:effectLst/>
                <a:latin typeface="Gilroy"/>
              </a:rPr>
              <a:t> of the textile industry</a:t>
            </a:r>
          </a:p>
        </p:txBody>
      </p:sp>
    </p:spTree>
    <p:extLst>
      <p:ext uri="{BB962C8B-B14F-4D97-AF65-F5344CB8AC3E}">
        <p14:creationId xmlns:p14="http://schemas.microsoft.com/office/powerpoint/2010/main" val="31332931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8A9F63-ECE9-4BC4-AC14-047E65ACA9B4}"/>
              </a:ext>
            </a:extLst>
          </p:cNvPr>
          <p:cNvSpPr>
            <a:spLocks noGrp="1"/>
          </p:cNvSpPr>
          <p:nvPr>
            <p:ph type="title"/>
          </p:nvPr>
        </p:nvSpPr>
        <p:spPr>
          <a:xfrm>
            <a:off x="2664781" y="0"/>
            <a:ext cx="8610600" cy="1293028"/>
          </a:xfrm>
        </p:spPr>
        <p:txBody>
          <a:bodyPr/>
          <a:lstStyle/>
          <a:p>
            <a:r>
              <a:rPr lang="da-DK" dirty="0" err="1"/>
              <a:t>Working</a:t>
            </a:r>
            <a:r>
              <a:rPr lang="da-DK" dirty="0"/>
              <a:t> with ”S” (Social)</a:t>
            </a:r>
            <a:endParaRPr lang="en-US" dirty="0"/>
          </a:p>
        </p:txBody>
      </p:sp>
      <p:pic>
        <p:nvPicPr>
          <p:cNvPr id="7" name="Billede 6">
            <a:extLst>
              <a:ext uri="{FF2B5EF4-FFF2-40B4-BE49-F238E27FC236}">
                <a16:creationId xmlns:a16="http://schemas.microsoft.com/office/drawing/2014/main" id="{114D1142-5051-4C34-9212-BB15F8876D85}"/>
              </a:ext>
            </a:extLst>
          </p:cNvPr>
          <p:cNvPicPr>
            <a:picLocks noChangeAspect="1"/>
          </p:cNvPicPr>
          <p:nvPr/>
        </p:nvPicPr>
        <p:blipFill>
          <a:blip r:embed="rId2"/>
          <a:stretch>
            <a:fillRect/>
          </a:stretch>
        </p:blipFill>
        <p:spPr>
          <a:xfrm>
            <a:off x="0" y="0"/>
            <a:ext cx="3514725" cy="3514725"/>
          </a:xfrm>
          <a:prstGeom prst="rect">
            <a:avLst/>
          </a:prstGeom>
        </p:spPr>
      </p:pic>
      <p:pic>
        <p:nvPicPr>
          <p:cNvPr id="9" name="Billede 8">
            <a:extLst>
              <a:ext uri="{FF2B5EF4-FFF2-40B4-BE49-F238E27FC236}">
                <a16:creationId xmlns:a16="http://schemas.microsoft.com/office/drawing/2014/main" id="{5B5CF490-D7F4-4008-A8D6-C1D71EF4EF9E}"/>
              </a:ext>
            </a:extLst>
          </p:cNvPr>
          <p:cNvPicPr>
            <a:picLocks noChangeAspect="1"/>
          </p:cNvPicPr>
          <p:nvPr/>
        </p:nvPicPr>
        <p:blipFill>
          <a:blip r:embed="rId3"/>
          <a:stretch>
            <a:fillRect/>
          </a:stretch>
        </p:blipFill>
        <p:spPr>
          <a:xfrm>
            <a:off x="7574327" y="1293028"/>
            <a:ext cx="4038950" cy="5022015"/>
          </a:xfrm>
          <a:prstGeom prst="rect">
            <a:avLst/>
          </a:prstGeom>
        </p:spPr>
      </p:pic>
      <p:sp>
        <p:nvSpPr>
          <p:cNvPr id="12" name="Tekstfelt 11">
            <a:extLst>
              <a:ext uri="{FF2B5EF4-FFF2-40B4-BE49-F238E27FC236}">
                <a16:creationId xmlns:a16="http://schemas.microsoft.com/office/drawing/2014/main" id="{909FC713-04D3-44F1-B341-D8E7238E8427}"/>
              </a:ext>
            </a:extLst>
          </p:cNvPr>
          <p:cNvSpPr txBox="1"/>
          <p:nvPr/>
        </p:nvSpPr>
        <p:spPr>
          <a:xfrm>
            <a:off x="135384" y="5853378"/>
            <a:ext cx="6094520" cy="923330"/>
          </a:xfrm>
          <a:prstGeom prst="rect">
            <a:avLst/>
          </a:prstGeom>
          <a:noFill/>
        </p:spPr>
        <p:txBody>
          <a:bodyPr wrap="square">
            <a:spAutoFit/>
          </a:bodyPr>
          <a:lstStyle/>
          <a:p>
            <a:pPr algn="ctr"/>
            <a:r>
              <a:rPr lang="en-US" b="1" i="0" dirty="0">
                <a:effectLst/>
                <a:latin typeface="Arial" panose="020B0604020202020204" pitchFamily="34" charset="0"/>
              </a:rPr>
              <a:t>the </a:t>
            </a:r>
            <a:r>
              <a:rPr lang="en-US" b="1" i="0" u="none" strike="noStrike" dirty="0">
                <a:effectLst/>
                <a:latin typeface="Arial" panose="020B0604020202020204" pitchFamily="34" charset="0"/>
                <a:hlinkClick r:id="rId4" tooltip="quality">
                  <a:extLst>
                    <a:ext uri="{A12FA001-AC4F-418D-AE19-62706E023703}">
                      <ahyp:hlinkClr xmlns:ahyp="http://schemas.microsoft.com/office/drawing/2018/hyperlinkcolor" val="tx"/>
                    </a:ext>
                  </a:extLst>
                </a:hlinkClick>
              </a:rPr>
              <a:t>quality</a:t>
            </a:r>
            <a:r>
              <a:rPr lang="en-US" b="1" i="0" dirty="0">
                <a:effectLst/>
                <a:latin typeface="Arial" panose="020B0604020202020204" pitchFamily="34" charset="0"/>
              </a:rPr>
              <a:t> of </a:t>
            </a:r>
            <a:r>
              <a:rPr lang="en-US" b="1" i="0" u="none" strike="noStrike" dirty="0">
                <a:effectLst/>
                <a:latin typeface="Arial" panose="020B0604020202020204" pitchFamily="34" charset="0"/>
                <a:hlinkClick r:id="rId5" tooltip="trying">
                  <a:extLst>
                    <a:ext uri="{A12FA001-AC4F-418D-AE19-62706E023703}">
                      <ahyp:hlinkClr xmlns:ahyp="http://schemas.microsoft.com/office/drawing/2018/hyperlinkcolor" val="tx"/>
                    </a:ext>
                  </a:extLst>
                </a:hlinkClick>
              </a:rPr>
              <a:t>trying</a:t>
            </a:r>
            <a:r>
              <a:rPr lang="en-US" b="1" i="0" dirty="0">
                <a:effectLst/>
                <a:latin typeface="Arial" panose="020B0604020202020204" pitchFamily="34" charset="0"/>
              </a:rPr>
              <a:t> to </a:t>
            </a:r>
            <a:r>
              <a:rPr lang="en-US" b="1" i="0" u="none" strike="noStrike" dirty="0">
                <a:effectLst/>
                <a:latin typeface="Arial" panose="020B0604020202020204" pitchFamily="34" charset="0"/>
                <a:hlinkClick r:id="rId6" tooltip="include">
                  <a:extLst>
                    <a:ext uri="{A12FA001-AC4F-418D-AE19-62706E023703}">
                      <ahyp:hlinkClr xmlns:ahyp="http://schemas.microsoft.com/office/drawing/2018/hyperlinkcolor" val="tx"/>
                    </a:ext>
                  </a:extLst>
                </a:hlinkClick>
              </a:rPr>
              <a:t>include</a:t>
            </a:r>
            <a:r>
              <a:rPr lang="en-US" b="1" i="0" dirty="0">
                <a:effectLst/>
                <a:latin typeface="Arial" panose="020B0604020202020204" pitchFamily="34" charset="0"/>
              </a:rPr>
              <a:t> many different </a:t>
            </a:r>
            <a:r>
              <a:rPr lang="en-US" b="1" i="0" u="none" strike="noStrike" dirty="0">
                <a:effectLst/>
                <a:latin typeface="Arial" panose="020B0604020202020204" pitchFamily="34" charset="0"/>
                <a:hlinkClick r:id="rId7" tooltip="types">
                  <a:extLst>
                    <a:ext uri="{A12FA001-AC4F-418D-AE19-62706E023703}">
                      <ahyp:hlinkClr xmlns:ahyp="http://schemas.microsoft.com/office/drawing/2018/hyperlinkcolor" val="tx"/>
                    </a:ext>
                  </a:extLst>
                </a:hlinkClick>
              </a:rPr>
              <a:t>types</a:t>
            </a:r>
            <a:r>
              <a:rPr lang="en-US" b="1" i="0" dirty="0">
                <a:effectLst/>
                <a:latin typeface="Arial" panose="020B0604020202020204" pitchFamily="34" charset="0"/>
              </a:rPr>
              <a:t> of </a:t>
            </a:r>
            <a:r>
              <a:rPr lang="en-US" b="1" i="0" u="none" strike="noStrike" dirty="0">
                <a:effectLst/>
                <a:latin typeface="Arial" panose="020B0604020202020204" pitchFamily="34" charset="0"/>
                <a:hlinkClick r:id="rId8" tooltip="people">
                  <a:extLst>
                    <a:ext uri="{A12FA001-AC4F-418D-AE19-62706E023703}">
                      <ahyp:hlinkClr xmlns:ahyp="http://schemas.microsoft.com/office/drawing/2018/hyperlinkcolor" val="tx"/>
                    </a:ext>
                  </a:extLst>
                </a:hlinkClick>
              </a:rPr>
              <a:t>people</a:t>
            </a:r>
            <a:r>
              <a:rPr lang="en-US" b="1" i="0" dirty="0">
                <a:effectLst/>
                <a:latin typeface="Arial" panose="020B0604020202020204" pitchFamily="34" charset="0"/>
              </a:rPr>
              <a:t> and </a:t>
            </a:r>
            <a:r>
              <a:rPr lang="en-US" b="1" i="0" u="none" strike="noStrike" dirty="0">
                <a:effectLst/>
                <a:latin typeface="Arial" panose="020B0604020202020204" pitchFamily="34" charset="0"/>
                <a:hlinkClick r:id="rId9" tooltip="treat">
                  <a:extLst>
                    <a:ext uri="{A12FA001-AC4F-418D-AE19-62706E023703}">
                      <ahyp:hlinkClr xmlns:ahyp="http://schemas.microsoft.com/office/drawing/2018/hyperlinkcolor" val="tx"/>
                    </a:ext>
                  </a:extLst>
                </a:hlinkClick>
              </a:rPr>
              <a:t>treat</a:t>
            </a:r>
            <a:r>
              <a:rPr lang="en-US" b="1" i="0" dirty="0">
                <a:effectLst/>
                <a:latin typeface="Arial" panose="020B0604020202020204" pitchFamily="34" charset="0"/>
              </a:rPr>
              <a:t> them all </a:t>
            </a:r>
            <a:r>
              <a:rPr lang="en-US" b="1" i="0" u="none" strike="noStrike" dirty="0">
                <a:effectLst/>
                <a:latin typeface="Arial" panose="020B0604020202020204" pitchFamily="34" charset="0"/>
                <a:hlinkClick r:id="rId10" tooltip="fairly">
                  <a:extLst>
                    <a:ext uri="{A12FA001-AC4F-418D-AE19-62706E023703}">
                      <ahyp:hlinkClr xmlns:ahyp="http://schemas.microsoft.com/office/drawing/2018/hyperlinkcolor" val="tx"/>
                    </a:ext>
                  </a:extLst>
                </a:hlinkClick>
              </a:rPr>
              <a:t>fairly</a:t>
            </a:r>
            <a:r>
              <a:rPr lang="en-US" b="1" i="0" dirty="0">
                <a:effectLst/>
                <a:latin typeface="Arial" panose="020B0604020202020204" pitchFamily="34" charset="0"/>
              </a:rPr>
              <a:t> and </a:t>
            </a:r>
            <a:r>
              <a:rPr lang="en-US" b="1" i="0" u="none" strike="noStrike" dirty="0">
                <a:effectLst/>
                <a:latin typeface="Arial" panose="020B0604020202020204" pitchFamily="34" charset="0"/>
                <a:hlinkClick r:id="rId11" tooltip="equally">
                  <a:extLst>
                    <a:ext uri="{A12FA001-AC4F-418D-AE19-62706E023703}">
                      <ahyp:hlinkClr xmlns:ahyp="http://schemas.microsoft.com/office/drawing/2018/hyperlinkcolor" val="tx"/>
                    </a:ext>
                  </a:extLst>
                </a:hlinkClick>
              </a:rPr>
              <a:t>equally</a:t>
            </a:r>
            <a:r>
              <a:rPr lang="en-US" b="1" i="0" dirty="0">
                <a:effectLst/>
                <a:latin typeface="Arial" panose="020B0604020202020204" pitchFamily="34" charset="0"/>
              </a:rPr>
              <a:t>:</a:t>
            </a:r>
            <a:endParaRPr lang="en-US" dirty="0"/>
          </a:p>
        </p:txBody>
      </p:sp>
      <p:sp>
        <p:nvSpPr>
          <p:cNvPr id="13" name="Tekstfelt 12">
            <a:extLst>
              <a:ext uri="{FF2B5EF4-FFF2-40B4-BE49-F238E27FC236}">
                <a16:creationId xmlns:a16="http://schemas.microsoft.com/office/drawing/2014/main" id="{AAF0EA58-8031-4CC1-8461-BCFB43AF3617}"/>
              </a:ext>
            </a:extLst>
          </p:cNvPr>
          <p:cNvSpPr txBox="1"/>
          <p:nvPr/>
        </p:nvSpPr>
        <p:spPr>
          <a:xfrm>
            <a:off x="66675" y="3619369"/>
            <a:ext cx="1766830" cy="369332"/>
          </a:xfrm>
          <a:prstGeom prst="rect">
            <a:avLst/>
          </a:prstGeom>
          <a:noFill/>
        </p:spPr>
        <p:txBody>
          <a:bodyPr wrap="none" rtlCol="0">
            <a:spAutoFit/>
          </a:bodyPr>
          <a:lstStyle/>
          <a:p>
            <a:r>
              <a:rPr lang="da-DK" i="1" dirty="0" err="1"/>
              <a:t>Slavery</a:t>
            </a:r>
            <a:r>
              <a:rPr lang="da-DK" i="1" dirty="0"/>
              <a:t> </a:t>
            </a:r>
            <a:r>
              <a:rPr lang="da-DK" i="1" dirty="0" err="1"/>
              <a:t>Survey</a:t>
            </a:r>
            <a:endParaRPr lang="en-US" i="1" dirty="0"/>
          </a:p>
        </p:txBody>
      </p:sp>
    </p:spTree>
    <p:extLst>
      <p:ext uri="{BB962C8B-B14F-4D97-AF65-F5344CB8AC3E}">
        <p14:creationId xmlns:p14="http://schemas.microsoft.com/office/powerpoint/2010/main" val="2820549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4E8C8D8-9FBD-4179-A075-ED2692923F5B}"/>
              </a:ext>
            </a:extLst>
          </p:cNvPr>
          <p:cNvPicPr>
            <a:picLocks noChangeAspect="1"/>
          </p:cNvPicPr>
          <p:nvPr/>
        </p:nvPicPr>
        <p:blipFill>
          <a:blip r:embed="rId2"/>
          <a:stretch>
            <a:fillRect/>
          </a:stretch>
        </p:blipFill>
        <p:spPr>
          <a:xfrm>
            <a:off x="0" y="0"/>
            <a:ext cx="3168763" cy="6858000"/>
          </a:xfrm>
          <a:prstGeom prst="rect">
            <a:avLst/>
          </a:prstGeom>
        </p:spPr>
      </p:pic>
      <p:pic>
        <p:nvPicPr>
          <p:cNvPr id="7" name="Billede 6">
            <a:extLst>
              <a:ext uri="{FF2B5EF4-FFF2-40B4-BE49-F238E27FC236}">
                <a16:creationId xmlns:a16="http://schemas.microsoft.com/office/drawing/2014/main" id="{7C6C6927-7672-413C-9586-F351637C709A}"/>
              </a:ext>
            </a:extLst>
          </p:cNvPr>
          <p:cNvPicPr>
            <a:picLocks noChangeAspect="1"/>
          </p:cNvPicPr>
          <p:nvPr/>
        </p:nvPicPr>
        <p:blipFill>
          <a:blip r:embed="rId3"/>
          <a:stretch>
            <a:fillRect/>
          </a:stretch>
        </p:blipFill>
        <p:spPr>
          <a:xfrm>
            <a:off x="3168763" y="0"/>
            <a:ext cx="5486400" cy="6858000"/>
          </a:xfrm>
          <a:prstGeom prst="rect">
            <a:avLst/>
          </a:prstGeom>
        </p:spPr>
      </p:pic>
    </p:spTree>
    <p:extLst>
      <p:ext uri="{BB962C8B-B14F-4D97-AF65-F5344CB8AC3E}">
        <p14:creationId xmlns:p14="http://schemas.microsoft.com/office/powerpoint/2010/main" val="1687378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A54B6F-1767-47D9-AB47-D40ADEB37255}"/>
              </a:ext>
            </a:extLst>
          </p:cNvPr>
          <p:cNvSpPr>
            <a:spLocks noGrp="1"/>
          </p:cNvSpPr>
          <p:nvPr>
            <p:ph type="title"/>
          </p:nvPr>
        </p:nvSpPr>
        <p:spPr/>
        <p:txBody>
          <a:bodyPr/>
          <a:lstStyle/>
          <a:p>
            <a:r>
              <a:rPr lang="da-DK" dirty="0"/>
              <a:t>Risk Management</a:t>
            </a:r>
            <a:endParaRPr lang="en-US" dirty="0"/>
          </a:p>
        </p:txBody>
      </p:sp>
      <p:sp>
        <p:nvSpPr>
          <p:cNvPr id="4" name="Rektangel 3">
            <a:extLst>
              <a:ext uri="{FF2B5EF4-FFF2-40B4-BE49-F238E27FC236}">
                <a16:creationId xmlns:a16="http://schemas.microsoft.com/office/drawing/2014/main" id="{D8D3E0FC-210C-4BFF-91FD-1F02A16552C0}"/>
              </a:ext>
            </a:extLst>
          </p:cNvPr>
          <p:cNvSpPr/>
          <p:nvPr/>
        </p:nvSpPr>
        <p:spPr>
          <a:xfrm>
            <a:off x="1482570" y="1857727"/>
            <a:ext cx="2379216" cy="1293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Identify</a:t>
            </a:r>
            <a:endParaRPr lang="da-DK" dirty="0"/>
          </a:p>
          <a:p>
            <a:pPr algn="ctr"/>
            <a:r>
              <a:rPr lang="da-DK" dirty="0"/>
              <a:t>Risk</a:t>
            </a:r>
            <a:endParaRPr lang="en-US" dirty="0"/>
          </a:p>
        </p:txBody>
      </p:sp>
      <p:sp>
        <p:nvSpPr>
          <p:cNvPr id="5" name="Rektangel 4">
            <a:extLst>
              <a:ext uri="{FF2B5EF4-FFF2-40B4-BE49-F238E27FC236}">
                <a16:creationId xmlns:a16="http://schemas.microsoft.com/office/drawing/2014/main" id="{BFE3C34D-86F6-4083-901A-16ECBA51EC6C}"/>
              </a:ext>
            </a:extLst>
          </p:cNvPr>
          <p:cNvSpPr/>
          <p:nvPr/>
        </p:nvSpPr>
        <p:spPr>
          <a:xfrm>
            <a:off x="3454892" y="2809041"/>
            <a:ext cx="2379216" cy="1293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Categorize</a:t>
            </a:r>
            <a:endParaRPr lang="da-DK" dirty="0"/>
          </a:p>
          <a:p>
            <a:pPr algn="ctr"/>
            <a:r>
              <a:rPr lang="da-DK" dirty="0"/>
              <a:t>Risk</a:t>
            </a:r>
            <a:endParaRPr lang="en-US" dirty="0"/>
          </a:p>
        </p:txBody>
      </p:sp>
      <p:sp>
        <p:nvSpPr>
          <p:cNvPr id="6" name="Rektangel 5">
            <a:extLst>
              <a:ext uri="{FF2B5EF4-FFF2-40B4-BE49-F238E27FC236}">
                <a16:creationId xmlns:a16="http://schemas.microsoft.com/office/drawing/2014/main" id="{F98CBB09-F3DB-40C9-B210-3E536157DF24}"/>
              </a:ext>
            </a:extLst>
          </p:cNvPr>
          <p:cNvSpPr/>
          <p:nvPr/>
        </p:nvSpPr>
        <p:spPr>
          <a:xfrm>
            <a:off x="5578134" y="3884719"/>
            <a:ext cx="2379216" cy="1293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Risk </a:t>
            </a:r>
            <a:r>
              <a:rPr lang="da-DK" dirty="0" err="1"/>
              <a:t>Mitigation</a:t>
            </a:r>
            <a:endParaRPr lang="en-US" dirty="0"/>
          </a:p>
        </p:txBody>
      </p:sp>
      <p:sp>
        <p:nvSpPr>
          <p:cNvPr id="7" name="Rektangel 6">
            <a:extLst>
              <a:ext uri="{FF2B5EF4-FFF2-40B4-BE49-F238E27FC236}">
                <a16:creationId xmlns:a16="http://schemas.microsoft.com/office/drawing/2014/main" id="{E88D8B4C-4CDB-4B6D-8BC4-1A077259F729}"/>
              </a:ext>
            </a:extLst>
          </p:cNvPr>
          <p:cNvSpPr/>
          <p:nvPr/>
        </p:nvSpPr>
        <p:spPr>
          <a:xfrm>
            <a:off x="7612600" y="4800599"/>
            <a:ext cx="2379216" cy="1293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Choose</a:t>
            </a:r>
            <a:r>
              <a:rPr lang="da-DK" dirty="0"/>
              <a:t> Risk Level</a:t>
            </a:r>
            <a:endParaRPr lang="en-US" dirty="0"/>
          </a:p>
        </p:txBody>
      </p:sp>
    </p:spTree>
    <p:extLst>
      <p:ext uri="{BB962C8B-B14F-4D97-AF65-F5344CB8AC3E}">
        <p14:creationId xmlns:p14="http://schemas.microsoft.com/office/powerpoint/2010/main" val="1366710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18780-B277-4278-8F4A-BFE294B008AA}"/>
              </a:ext>
            </a:extLst>
          </p:cNvPr>
          <p:cNvSpPr>
            <a:spLocks noGrp="1"/>
          </p:cNvSpPr>
          <p:nvPr>
            <p:ph type="title"/>
          </p:nvPr>
        </p:nvSpPr>
        <p:spPr>
          <a:xfrm>
            <a:off x="7439486" y="764373"/>
            <a:ext cx="4066713" cy="1293028"/>
          </a:xfrm>
        </p:spPr>
        <p:txBody>
          <a:bodyPr/>
          <a:lstStyle/>
          <a:p>
            <a:pPr algn="ctr"/>
            <a:r>
              <a:rPr lang="da-DK" dirty="0" err="1"/>
              <a:t>Managing</a:t>
            </a:r>
            <a:r>
              <a:rPr lang="da-DK" dirty="0"/>
              <a:t> </a:t>
            </a:r>
            <a:br>
              <a:rPr lang="da-DK" dirty="0"/>
            </a:br>
            <a:r>
              <a:rPr lang="da-DK" dirty="0"/>
              <a:t>Risks</a:t>
            </a:r>
            <a:endParaRPr lang="en-US" dirty="0"/>
          </a:p>
        </p:txBody>
      </p:sp>
      <p:pic>
        <p:nvPicPr>
          <p:cNvPr id="5" name="Billede 4">
            <a:extLst>
              <a:ext uri="{FF2B5EF4-FFF2-40B4-BE49-F238E27FC236}">
                <a16:creationId xmlns:a16="http://schemas.microsoft.com/office/drawing/2014/main" id="{C6D23089-6A4B-416D-94B8-12941E37C93C}"/>
              </a:ext>
            </a:extLst>
          </p:cNvPr>
          <p:cNvPicPr>
            <a:picLocks noChangeAspect="1"/>
          </p:cNvPicPr>
          <p:nvPr/>
        </p:nvPicPr>
        <p:blipFill>
          <a:blip r:embed="rId2"/>
          <a:stretch>
            <a:fillRect/>
          </a:stretch>
        </p:blipFill>
        <p:spPr>
          <a:xfrm>
            <a:off x="-66869" y="0"/>
            <a:ext cx="7371997" cy="6858000"/>
          </a:xfrm>
          <a:prstGeom prst="rect">
            <a:avLst/>
          </a:prstGeom>
        </p:spPr>
      </p:pic>
      <p:pic>
        <p:nvPicPr>
          <p:cNvPr id="7" name="Billede 6">
            <a:extLst>
              <a:ext uri="{FF2B5EF4-FFF2-40B4-BE49-F238E27FC236}">
                <a16:creationId xmlns:a16="http://schemas.microsoft.com/office/drawing/2014/main" id="{7E20826D-C361-4C73-9C1C-CF3FFB891550}"/>
              </a:ext>
            </a:extLst>
          </p:cNvPr>
          <p:cNvPicPr>
            <a:picLocks noChangeAspect="1"/>
          </p:cNvPicPr>
          <p:nvPr/>
        </p:nvPicPr>
        <p:blipFill>
          <a:blip r:embed="rId3"/>
          <a:stretch>
            <a:fillRect/>
          </a:stretch>
        </p:blipFill>
        <p:spPr>
          <a:xfrm>
            <a:off x="7905750" y="2571750"/>
            <a:ext cx="4286250" cy="4286250"/>
          </a:xfrm>
          <a:prstGeom prst="rect">
            <a:avLst/>
          </a:prstGeom>
        </p:spPr>
      </p:pic>
    </p:spTree>
    <p:extLst>
      <p:ext uri="{BB962C8B-B14F-4D97-AF65-F5344CB8AC3E}">
        <p14:creationId xmlns:p14="http://schemas.microsoft.com/office/powerpoint/2010/main" val="1320034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felt 6">
            <a:extLst>
              <a:ext uri="{FF2B5EF4-FFF2-40B4-BE49-F238E27FC236}">
                <a16:creationId xmlns:a16="http://schemas.microsoft.com/office/drawing/2014/main" id="{3C3926C1-AE7D-46E2-A04A-B9100A96E89A}"/>
              </a:ext>
            </a:extLst>
          </p:cNvPr>
          <p:cNvSpPr txBox="1"/>
          <p:nvPr/>
        </p:nvSpPr>
        <p:spPr>
          <a:xfrm>
            <a:off x="8684201" y="1383178"/>
            <a:ext cx="2974645" cy="461665"/>
          </a:xfrm>
          <a:prstGeom prst="rect">
            <a:avLst/>
          </a:prstGeom>
          <a:noFill/>
        </p:spPr>
        <p:txBody>
          <a:bodyPr wrap="square" rtlCol="0">
            <a:spAutoFit/>
          </a:bodyPr>
          <a:lstStyle/>
          <a:p>
            <a:pPr algn="ctr"/>
            <a:r>
              <a:rPr lang="da-DK" sz="2400" b="1" dirty="0"/>
              <a:t>ESG Framework</a:t>
            </a:r>
          </a:p>
        </p:txBody>
      </p:sp>
      <p:sp>
        <p:nvSpPr>
          <p:cNvPr id="2" name="Tekstfelt 1">
            <a:extLst>
              <a:ext uri="{FF2B5EF4-FFF2-40B4-BE49-F238E27FC236}">
                <a16:creationId xmlns:a16="http://schemas.microsoft.com/office/drawing/2014/main" id="{EBC8A95E-EAE1-4C39-BF05-088BEE5D2659}"/>
              </a:ext>
            </a:extLst>
          </p:cNvPr>
          <p:cNvSpPr txBox="1"/>
          <p:nvPr/>
        </p:nvSpPr>
        <p:spPr>
          <a:xfrm>
            <a:off x="8593584" y="2299317"/>
            <a:ext cx="3065263" cy="2031325"/>
          </a:xfrm>
          <a:prstGeom prst="rect">
            <a:avLst/>
          </a:prstGeom>
          <a:noFill/>
        </p:spPr>
        <p:txBody>
          <a:bodyPr wrap="none" rtlCol="0">
            <a:spAutoFit/>
          </a:bodyPr>
          <a:lstStyle/>
          <a:p>
            <a:pPr algn="ctr"/>
            <a:r>
              <a:rPr lang="da-DK" dirty="0" err="1"/>
              <a:t>Introduction</a:t>
            </a:r>
            <a:endParaRPr lang="da-DK" dirty="0"/>
          </a:p>
          <a:p>
            <a:pPr marL="342900" indent="-342900">
              <a:buAutoNum type="arabicPeriod"/>
            </a:pPr>
            <a:endParaRPr lang="da-DK" dirty="0"/>
          </a:p>
          <a:p>
            <a:pPr marL="342900" indent="-342900">
              <a:buAutoNum type="arabicPeriod"/>
            </a:pPr>
            <a:r>
              <a:rPr lang="da-DK" dirty="0"/>
              <a:t>The </a:t>
            </a:r>
            <a:r>
              <a:rPr lang="da-DK" dirty="0" err="1"/>
              <a:t>history</a:t>
            </a:r>
            <a:r>
              <a:rPr lang="da-DK" dirty="0"/>
              <a:t> of ESG</a:t>
            </a:r>
          </a:p>
          <a:p>
            <a:pPr marL="342900" indent="-342900">
              <a:buAutoNum type="arabicPeriod"/>
            </a:pPr>
            <a:r>
              <a:rPr lang="da-DK" dirty="0" err="1"/>
              <a:t>Theoretical</a:t>
            </a:r>
            <a:r>
              <a:rPr lang="da-DK" dirty="0"/>
              <a:t> Framework</a:t>
            </a:r>
          </a:p>
          <a:p>
            <a:pPr marL="342900" indent="-342900">
              <a:buAutoNum type="arabicPeriod"/>
            </a:pPr>
            <a:r>
              <a:rPr lang="da-DK" dirty="0" err="1"/>
              <a:t>Regulatory</a:t>
            </a:r>
            <a:r>
              <a:rPr lang="da-DK" dirty="0"/>
              <a:t> trends</a:t>
            </a:r>
          </a:p>
          <a:p>
            <a:pPr marL="342900" indent="-342900">
              <a:buAutoNum type="arabicPeriod"/>
            </a:pPr>
            <a:r>
              <a:rPr lang="da-DK" dirty="0"/>
              <a:t>Industry </a:t>
            </a:r>
            <a:r>
              <a:rPr lang="da-DK" dirty="0" err="1"/>
              <a:t>Experiences</a:t>
            </a:r>
            <a:endParaRPr lang="da-DK" dirty="0"/>
          </a:p>
          <a:p>
            <a:pPr marL="342900" indent="-342900">
              <a:buAutoNum type="arabicPeriod"/>
            </a:pPr>
            <a:endParaRPr lang="en-US" dirty="0"/>
          </a:p>
        </p:txBody>
      </p:sp>
      <p:pic>
        <p:nvPicPr>
          <p:cNvPr id="1028" name="Picture 4" descr="The Rise of &amp;#39;S&amp;#39; in ESG in Reducing Corporate Risk — KERAMIDA Inc.">
            <a:extLst>
              <a:ext uri="{FF2B5EF4-FFF2-40B4-BE49-F238E27FC236}">
                <a16:creationId xmlns:a16="http://schemas.microsoft.com/office/drawing/2014/main" id="{33268C13-DFCD-4404-BDC9-666C973879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153" y="1488066"/>
            <a:ext cx="7563775" cy="25655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descr="ICI Global Home">
            <a:extLst>
              <a:ext uri="{FF2B5EF4-FFF2-40B4-BE49-F238E27FC236}">
                <a16:creationId xmlns:a16="http://schemas.microsoft.com/office/drawing/2014/main" id="{734C98E6-F339-4B05-BD27-35D08587C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799" y="6413469"/>
            <a:ext cx="1178813" cy="360193"/>
          </a:xfrm>
          <a:prstGeom prst="rect">
            <a:avLst/>
          </a:prstGeom>
          <a:noFill/>
          <a:extLst>
            <a:ext uri="{909E8E84-426E-40DD-AFC4-6F175D3DCCD1}">
              <a14:hiddenFill xmlns:a14="http://schemas.microsoft.com/office/drawing/2010/main">
                <a:solidFill>
                  <a:srgbClr val="FFFFFF"/>
                </a:solidFill>
              </a14:hiddenFill>
            </a:ext>
          </a:extLst>
        </p:spPr>
      </p:pic>
      <p:sp>
        <p:nvSpPr>
          <p:cNvPr id="5" name="Tekstfelt 4">
            <a:extLst>
              <a:ext uri="{FF2B5EF4-FFF2-40B4-BE49-F238E27FC236}">
                <a16:creationId xmlns:a16="http://schemas.microsoft.com/office/drawing/2014/main" id="{DBC58493-3DEA-4C5E-A2BE-A9744F9D6A7F}"/>
              </a:ext>
            </a:extLst>
          </p:cNvPr>
          <p:cNvSpPr txBox="1"/>
          <p:nvPr/>
        </p:nvSpPr>
        <p:spPr>
          <a:xfrm>
            <a:off x="533153" y="4656615"/>
            <a:ext cx="2449710" cy="1200329"/>
          </a:xfrm>
          <a:prstGeom prst="rect">
            <a:avLst/>
          </a:prstGeom>
          <a:noFill/>
        </p:spPr>
        <p:txBody>
          <a:bodyPr wrap="none" rtlCol="0">
            <a:spAutoFit/>
          </a:bodyPr>
          <a:lstStyle/>
          <a:p>
            <a:pPr algn="ctr"/>
            <a:r>
              <a:rPr lang="da-DK" sz="2400" dirty="0" err="1"/>
              <a:t>Consumption</a:t>
            </a:r>
            <a:endParaRPr lang="da-DK" sz="2400" dirty="0"/>
          </a:p>
          <a:p>
            <a:pPr algn="ctr"/>
            <a:r>
              <a:rPr lang="da-DK" sz="2400" dirty="0"/>
              <a:t>Waste</a:t>
            </a:r>
          </a:p>
          <a:p>
            <a:pPr algn="ctr"/>
            <a:r>
              <a:rPr lang="da-DK" sz="2400" dirty="0" err="1"/>
              <a:t>Consequences</a:t>
            </a:r>
            <a:endParaRPr lang="en-US" sz="2400" dirty="0"/>
          </a:p>
        </p:txBody>
      </p:sp>
      <p:sp>
        <p:nvSpPr>
          <p:cNvPr id="10" name="Tekstfelt 9">
            <a:extLst>
              <a:ext uri="{FF2B5EF4-FFF2-40B4-BE49-F238E27FC236}">
                <a16:creationId xmlns:a16="http://schemas.microsoft.com/office/drawing/2014/main" id="{3A341A57-06B3-400C-8846-C896A38E8153}"/>
              </a:ext>
            </a:extLst>
          </p:cNvPr>
          <p:cNvSpPr txBox="1"/>
          <p:nvPr/>
        </p:nvSpPr>
        <p:spPr>
          <a:xfrm>
            <a:off x="3780237" y="4675694"/>
            <a:ext cx="1518364" cy="461665"/>
          </a:xfrm>
          <a:prstGeom prst="rect">
            <a:avLst/>
          </a:prstGeom>
          <a:noFill/>
        </p:spPr>
        <p:txBody>
          <a:bodyPr wrap="none" rtlCol="0">
            <a:spAutoFit/>
          </a:bodyPr>
          <a:lstStyle/>
          <a:p>
            <a:pPr algn="ctr"/>
            <a:r>
              <a:rPr lang="da-DK" sz="2400" dirty="0"/>
              <a:t>Relations</a:t>
            </a:r>
            <a:endParaRPr lang="en-US" sz="2400" dirty="0"/>
          </a:p>
        </p:txBody>
      </p:sp>
      <p:sp>
        <p:nvSpPr>
          <p:cNvPr id="11" name="Tekstfelt 10">
            <a:extLst>
              <a:ext uri="{FF2B5EF4-FFF2-40B4-BE49-F238E27FC236}">
                <a16:creationId xmlns:a16="http://schemas.microsoft.com/office/drawing/2014/main" id="{103B38C0-E138-43FC-AF4C-EE71B1240B82}"/>
              </a:ext>
            </a:extLst>
          </p:cNvPr>
          <p:cNvSpPr txBox="1"/>
          <p:nvPr/>
        </p:nvSpPr>
        <p:spPr>
          <a:xfrm>
            <a:off x="6624312" y="4656615"/>
            <a:ext cx="1564852" cy="461665"/>
          </a:xfrm>
          <a:prstGeom prst="rect">
            <a:avLst/>
          </a:prstGeom>
          <a:noFill/>
        </p:spPr>
        <p:txBody>
          <a:bodyPr wrap="none" rtlCol="0">
            <a:spAutoFit/>
          </a:bodyPr>
          <a:lstStyle/>
          <a:p>
            <a:pPr algn="ctr"/>
            <a:r>
              <a:rPr lang="da-DK" sz="2400" dirty="0"/>
              <a:t>Decisions</a:t>
            </a:r>
            <a:endParaRPr lang="en-US" sz="2400" dirty="0"/>
          </a:p>
        </p:txBody>
      </p:sp>
      <p:sp>
        <p:nvSpPr>
          <p:cNvPr id="12" name="Titel 1">
            <a:extLst>
              <a:ext uri="{FF2B5EF4-FFF2-40B4-BE49-F238E27FC236}">
                <a16:creationId xmlns:a16="http://schemas.microsoft.com/office/drawing/2014/main" id="{D0BE96E9-5B0D-47AD-87CB-77B10E82087A}"/>
              </a:ext>
            </a:extLst>
          </p:cNvPr>
          <p:cNvSpPr txBox="1">
            <a:spLocks/>
          </p:cNvSpPr>
          <p:nvPr/>
        </p:nvSpPr>
        <p:spPr>
          <a:xfrm>
            <a:off x="3392012" y="-35124"/>
            <a:ext cx="8610600" cy="12930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r>
              <a:rPr lang="en-US" dirty="0">
                <a:latin typeface="-apple-system"/>
              </a:rPr>
              <a:t>Overview What is ESG?</a:t>
            </a:r>
            <a:endParaRPr lang="en-US" dirty="0"/>
          </a:p>
        </p:txBody>
      </p:sp>
      <p:sp>
        <p:nvSpPr>
          <p:cNvPr id="3" name="Tekstfelt 2">
            <a:extLst>
              <a:ext uri="{FF2B5EF4-FFF2-40B4-BE49-F238E27FC236}">
                <a16:creationId xmlns:a16="http://schemas.microsoft.com/office/drawing/2014/main" id="{C4965E75-EB96-45BC-A2E5-8F4528ADCA65}"/>
              </a:ext>
            </a:extLst>
          </p:cNvPr>
          <p:cNvSpPr txBox="1"/>
          <p:nvPr/>
        </p:nvSpPr>
        <p:spPr>
          <a:xfrm>
            <a:off x="8337711" y="6413469"/>
            <a:ext cx="1261884" cy="369332"/>
          </a:xfrm>
          <a:prstGeom prst="rect">
            <a:avLst/>
          </a:prstGeom>
          <a:noFill/>
        </p:spPr>
        <p:txBody>
          <a:bodyPr wrap="none" rtlCol="0">
            <a:spAutoFit/>
          </a:bodyPr>
          <a:lstStyle/>
          <a:p>
            <a:r>
              <a:rPr lang="da-DK" dirty="0"/>
              <a:t>2005, SRI, </a:t>
            </a:r>
            <a:endParaRPr lang="en-US" dirty="0"/>
          </a:p>
        </p:txBody>
      </p:sp>
      <p:pic>
        <p:nvPicPr>
          <p:cNvPr id="6" name="Billede 5">
            <a:extLst>
              <a:ext uri="{FF2B5EF4-FFF2-40B4-BE49-F238E27FC236}">
                <a16:creationId xmlns:a16="http://schemas.microsoft.com/office/drawing/2014/main" id="{830CB465-53A0-4E82-8975-895FF38C823A}"/>
              </a:ext>
            </a:extLst>
          </p:cNvPr>
          <p:cNvPicPr>
            <a:picLocks noChangeAspect="1"/>
          </p:cNvPicPr>
          <p:nvPr/>
        </p:nvPicPr>
        <p:blipFill>
          <a:blip r:embed="rId4"/>
          <a:stretch>
            <a:fillRect/>
          </a:stretch>
        </p:blipFill>
        <p:spPr>
          <a:xfrm>
            <a:off x="20581" y="-20136"/>
            <a:ext cx="2142571" cy="1508202"/>
          </a:xfrm>
          <a:prstGeom prst="rect">
            <a:avLst/>
          </a:prstGeom>
        </p:spPr>
      </p:pic>
      <p:pic>
        <p:nvPicPr>
          <p:cNvPr id="14" name="Billede 13">
            <a:extLst>
              <a:ext uri="{FF2B5EF4-FFF2-40B4-BE49-F238E27FC236}">
                <a16:creationId xmlns:a16="http://schemas.microsoft.com/office/drawing/2014/main" id="{46D0F726-3DD2-46E9-86FD-BAC32850F597}"/>
              </a:ext>
            </a:extLst>
          </p:cNvPr>
          <p:cNvPicPr>
            <a:picLocks noChangeAspect="1"/>
          </p:cNvPicPr>
          <p:nvPr/>
        </p:nvPicPr>
        <p:blipFill>
          <a:blip r:embed="rId5"/>
          <a:stretch>
            <a:fillRect/>
          </a:stretch>
        </p:blipFill>
        <p:spPr>
          <a:xfrm>
            <a:off x="9599595" y="4493154"/>
            <a:ext cx="2629153" cy="2434824"/>
          </a:xfrm>
          <a:prstGeom prst="rect">
            <a:avLst/>
          </a:prstGeom>
        </p:spPr>
      </p:pic>
      <p:sp>
        <p:nvSpPr>
          <p:cNvPr id="15" name="Tekstfelt 14">
            <a:extLst>
              <a:ext uri="{FF2B5EF4-FFF2-40B4-BE49-F238E27FC236}">
                <a16:creationId xmlns:a16="http://schemas.microsoft.com/office/drawing/2014/main" id="{AF7A61F5-C893-423F-9538-ADEC12A040C4}"/>
              </a:ext>
            </a:extLst>
          </p:cNvPr>
          <p:cNvSpPr txBox="1"/>
          <p:nvPr/>
        </p:nvSpPr>
        <p:spPr>
          <a:xfrm>
            <a:off x="189388" y="6375993"/>
            <a:ext cx="7564891" cy="369332"/>
          </a:xfrm>
          <a:prstGeom prst="rect">
            <a:avLst/>
          </a:prstGeom>
          <a:noFill/>
        </p:spPr>
        <p:txBody>
          <a:bodyPr wrap="none" rtlCol="0">
            <a:spAutoFit/>
          </a:bodyPr>
          <a:lstStyle/>
          <a:p>
            <a:r>
              <a:rPr lang="da-DK" dirty="0" err="1"/>
              <a:t>Your</a:t>
            </a:r>
            <a:r>
              <a:rPr lang="da-DK" dirty="0"/>
              <a:t> </a:t>
            </a:r>
            <a:r>
              <a:rPr lang="da-DK" dirty="0" err="1"/>
              <a:t>Response</a:t>
            </a:r>
            <a:r>
              <a:rPr lang="da-DK" dirty="0"/>
              <a:t> to </a:t>
            </a:r>
            <a:r>
              <a:rPr lang="da-DK" dirty="0" err="1"/>
              <a:t>Climate</a:t>
            </a:r>
            <a:r>
              <a:rPr lang="da-DK" dirty="0"/>
              <a:t> Change, </a:t>
            </a:r>
            <a:r>
              <a:rPr lang="da-DK" dirty="0" err="1"/>
              <a:t>Workers</a:t>
            </a:r>
            <a:r>
              <a:rPr lang="da-DK" dirty="0"/>
              <a:t>, </a:t>
            </a:r>
            <a:r>
              <a:rPr lang="da-DK" dirty="0" err="1"/>
              <a:t>Innnovation</a:t>
            </a:r>
            <a:r>
              <a:rPr lang="da-DK" dirty="0"/>
              <a:t> and Trust</a:t>
            </a:r>
            <a:endParaRPr lang="en-US" dirty="0"/>
          </a:p>
        </p:txBody>
      </p:sp>
    </p:spTree>
    <p:extLst>
      <p:ext uri="{BB962C8B-B14F-4D97-AF65-F5344CB8AC3E}">
        <p14:creationId xmlns:p14="http://schemas.microsoft.com/office/powerpoint/2010/main" val="8515416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FF8517-F13F-453F-BB8C-449C79F5113F}"/>
              </a:ext>
            </a:extLst>
          </p:cNvPr>
          <p:cNvSpPr>
            <a:spLocks noGrp="1"/>
          </p:cNvSpPr>
          <p:nvPr>
            <p:ph type="title"/>
          </p:nvPr>
        </p:nvSpPr>
        <p:spPr>
          <a:xfrm>
            <a:off x="952500" y="764373"/>
            <a:ext cx="10553700" cy="1293028"/>
          </a:xfrm>
        </p:spPr>
        <p:txBody>
          <a:bodyPr/>
          <a:lstStyle/>
          <a:p>
            <a:pPr algn="ctr"/>
            <a:r>
              <a:rPr lang="da-DK" dirty="0"/>
              <a:t>Overview – How do </a:t>
            </a:r>
            <a:r>
              <a:rPr lang="da-DK" dirty="0" err="1"/>
              <a:t>we</a:t>
            </a:r>
            <a:r>
              <a:rPr lang="da-DK" dirty="0"/>
              <a:t> measure?</a:t>
            </a:r>
            <a:endParaRPr lang="en-US" dirty="0"/>
          </a:p>
        </p:txBody>
      </p:sp>
      <p:sp>
        <p:nvSpPr>
          <p:cNvPr id="3" name="Pladsholder til indhold 2">
            <a:extLst>
              <a:ext uri="{FF2B5EF4-FFF2-40B4-BE49-F238E27FC236}">
                <a16:creationId xmlns:a16="http://schemas.microsoft.com/office/drawing/2014/main" id="{F4446C73-4AAE-4349-BF66-FDCAC941F2E3}"/>
              </a:ext>
            </a:extLst>
          </p:cNvPr>
          <p:cNvSpPr>
            <a:spLocks noGrp="1"/>
          </p:cNvSpPr>
          <p:nvPr>
            <p:ph idx="1"/>
          </p:nvPr>
        </p:nvSpPr>
        <p:spPr>
          <a:xfrm>
            <a:off x="5959136" y="2089800"/>
            <a:ext cx="5794899" cy="3861787"/>
          </a:xfrm>
        </p:spPr>
        <p:txBody>
          <a:bodyPr>
            <a:normAutofit/>
          </a:bodyPr>
          <a:lstStyle/>
          <a:p>
            <a:pPr algn="ctr"/>
            <a:r>
              <a:rPr lang="en-US" dirty="0">
                <a:solidFill>
                  <a:srgbClr val="FFFF00"/>
                </a:solidFill>
              </a:rPr>
              <a:t>The problems of;</a:t>
            </a:r>
          </a:p>
          <a:p>
            <a:pPr algn="ctr"/>
            <a:r>
              <a:rPr lang="en-US" dirty="0">
                <a:solidFill>
                  <a:srgbClr val="FFFF00"/>
                </a:solidFill>
              </a:rPr>
              <a:t> overlapping investment </a:t>
            </a:r>
          </a:p>
          <a:p>
            <a:pPr algn="ctr"/>
            <a:r>
              <a:rPr lang="en-US" dirty="0">
                <a:solidFill>
                  <a:srgbClr val="FFFF00"/>
                </a:solidFill>
              </a:rPr>
              <a:t>product categorization </a:t>
            </a:r>
          </a:p>
          <a:p>
            <a:pPr algn="ctr"/>
            <a:r>
              <a:rPr lang="en-US" dirty="0">
                <a:solidFill>
                  <a:srgbClr val="FFFF00"/>
                </a:solidFill>
              </a:rPr>
              <a:t>non-standardized terminology</a:t>
            </a:r>
          </a:p>
          <a:p>
            <a:pPr algn="ctr"/>
            <a:r>
              <a:rPr lang="en-US" dirty="0">
                <a:solidFill>
                  <a:srgbClr val="FFFF00"/>
                </a:solidFill>
              </a:rPr>
              <a:t>greenwashing are unlikely to be fully addressed by a single solution</a:t>
            </a:r>
          </a:p>
        </p:txBody>
      </p:sp>
      <p:sp>
        <p:nvSpPr>
          <p:cNvPr id="5" name="Tekstfelt 4">
            <a:extLst>
              <a:ext uri="{FF2B5EF4-FFF2-40B4-BE49-F238E27FC236}">
                <a16:creationId xmlns:a16="http://schemas.microsoft.com/office/drawing/2014/main" id="{184BBC74-BFD2-41C5-8C8F-236D1D13029C}"/>
              </a:ext>
            </a:extLst>
          </p:cNvPr>
          <p:cNvSpPr txBox="1"/>
          <p:nvPr/>
        </p:nvSpPr>
        <p:spPr>
          <a:xfrm>
            <a:off x="211215" y="5007140"/>
            <a:ext cx="6094520" cy="923330"/>
          </a:xfrm>
          <a:prstGeom prst="rect">
            <a:avLst/>
          </a:prstGeom>
          <a:noFill/>
        </p:spPr>
        <p:txBody>
          <a:bodyPr wrap="square">
            <a:spAutoFit/>
          </a:bodyPr>
          <a:lstStyle/>
          <a:p>
            <a:r>
              <a:rPr lang="en-US" i="1" dirty="0"/>
              <a:t>“In addition, the terminology associated with incorporating ESG approaches into investment products is not standardized”, CFA 2021</a:t>
            </a:r>
          </a:p>
        </p:txBody>
      </p:sp>
      <p:sp>
        <p:nvSpPr>
          <p:cNvPr id="4" name="Tekstfelt 3">
            <a:extLst>
              <a:ext uri="{FF2B5EF4-FFF2-40B4-BE49-F238E27FC236}">
                <a16:creationId xmlns:a16="http://schemas.microsoft.com/office/drawing/2014/main" id="{2224EE25-A0D6-4B89-A9A7-F2A9DB40A470}"/>
              </a:ext>
            </a:extLst>
          </p:cNvPr>
          <p:cNvSpPr txBox="1"/>
          <p:nvPr/>
        </p:nvSpPr>
        <p:spPr>
          <a:xfrm>
            <a:off x="541538" y="2530136"/>
            <a:ext cx="3661580" cy="2031325"/>
          </a:xfrm>
          <a:prstGeom prst="rect">
            <a:avLst/>
          </a:prstGeom>
          <a:noFill/>
        </p:spPr>
        <p:txBody>
          <a:bodyPr wrap="none" rtlCol="0">
            <a:spAutoFit/>
          </a:bodyPr>
          <a:lstStyle/>
          <a:p>
            <a:r>
              <a:rPr lang="da-DK" dirty="0" err="1"/>
              <a:t>Carbon</a:t>
            </a:r>
            <a:r>
              <a:rPr lang="da-DK" dirty="0"/>
              <a:t> </a:t>
            </a:r>
            <a:r>
              <a:rPr lang="da-DK" dirty="0" err="1"/>
              <a:t>Footprint</a:t>
            </a:r>
            <a:endParaRPr lang="da-DK" dirty="0"/>
          </a:p>
          <a:p>
            <a:endParaRPr lang="da-DK" dirty="0"/>
          </a:p>
          <a:p>
            <a:r>
              <a:rPr lang="da-DK" dirty="0"/>
              <a:t>Energy </a:t>
            </a:r>
            <a:r>
              <a:rPr lang="da-DK" dirty="0" err="1"/>
              <a:t>Efficiency</a:t>
            </a:r>
            <a:r>
              <a:rPr lang="da-DK" dirty="0"/>
              <a:t> </a:t>
            </a:r>
            <a:r>
              <a:rPr lang="da-DK" dirty="0" err="1"/>
              <a:t>Improvement</a:t>
            </a:r>
            <a:endParaRPr lang="da-DK" dirty="0"/>
          </a:p>
          <a:p>
            <a:endParaRPr lang="da-DK" dirty="0"/>
          </a:p>
          <a:p>
            <a:r>
              <a:rPr lang="da-DK" dirty="0" err="1"/>
              <a:t>Employee</a:t>
            </a:r>
            <a:r>
              <a:rPr lang="da-DK" dirty="0"/>
              <a:t> </a:t>
            </a:r>
            <a:r>
              <a:rPr lang="da-DK" dirty="0" err="1"/>
              <a:t>health</a:t>
            </a:r>
            <a:r>
              <a:rPr lang="da-DK" dirty="0"/>
              <a:t> &amp; Safety</a:t>
            </a:r>
          </a:p>
          <a:p>
            <a:endParaRPr lang="da-DK" dirty="0"/>
          </a:p>
          <a:p>
            <a:endParaRPr lang="en-US" dirty="0"/>
          </a:p>
        </p:txBody>
      </p:sp>
      <p:sp>
        <p:nvSpPr>
          <p:cNvPr id="8" name="Tekstfelt 7">
            <a:extLst>
              <a:ext uri="{FF2B5EF4-FFF2-40B4-BE49-F238E27FC236}">
                <a16:creationId xmlns:a16="http://schemas.microsoft.com/office/drawing/2014/main" id="{4023DFC1-9456-40EE-8E7D-CC32F8EC9890}"/>
              </a:ext>
            </a:extLst>
          </p:cNvPr>
          <p:cNvSpPr txBox="1"/>
          <p:nvPr/>
        </p:nvSpPr>
        <p:spPr>
          <a:xfrm>
            <a:off x="0" y="6376150"/>
            <a:ext cx="5809604" cy="369332"/>
          </a:xfrm>
          <a:prstGeom prst="rect">
            <a:avLst/>
          </a:prstGeom>
          <a:noFill/>
        </p:spPr>
        <p:txBody>
          <a:bodyPr wrap="none" rtlCol="0">
            <a:spAutoFit/>
          </a:bodyPr>
          <a:lstStyle/>
          <a:p>
            <a:r>
              <a:rPr lang="en-US" dirty="0">
                <a:hlinkClick r:id="rId2"/>
              </a:rPr>
              <a:t>https://www.carbonfootprint.com/calculator.aspx</a:t>
            </a:r>
            <a:endParaRPr lang="en-US" dirty="0"/>
          </a:p>
        </p:txBody>
      </p:sp>
      <p:pic>
        <p:nvPicPr>
          <p:cNvPr id="10" name="Billede 9">
            <a:extLst>
              <a:ext uri="{FF2B5EF4-FFF2-40B4-BE49-F238E27FC236}">
                <a16:creationId xmlns:a16="http://schemas.microsoft.com/office/drawing/2014/main" id="{5010E4FF-3153-486A-838E-82A78BFCD484}"/>
              </a:ext>
            </a:extLst>
          </p:cNvPr>
          <p:cNvPicPr>
            <a:picLocks noChangeAspect="1"/>
          </p:cNvPicPr>
          <p:nvPr/>
        </p:nvPicPr>
        <p:blipFill>
          <a:blip r:embed="rId3"/>
          <a:stretch>
            <a:fillRect/>
          </a:stretch>
        </p:blipFill>
        <p:spPr>
          <a:xfrm>
            <a:off x="9895460" y="4561460"/>
            <a:ext cx="2296539" cy="2296539"/>
          </a:xfrm>
          <a:prstGeom prst="rect">
            <a:avLst/>
          </a:prstGeom>
        </p:spPr>
      </p:pic>
    </p:spTree>
    <p:extLst>
      <p:ext uri="{BB962C8B-B14F-4D97-AF65-F5344CB8AC3E}">
        <p14:creationId xmlns:p14="http://schemas.microsoft.com/office/powerpoint/2010/main" val="3523393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E8BBA59C-CD74-4271-A1F7-B4E4B7CB8EF2}"/>
              </a:ext>
            </a:extLst>
          </p:cNvPr>
          <p:cNvSpPr>
            <a:spLocks noGrp="1"/>
          </p:cNvSpPr>
          <p:nvPr>
            <p:ph idx="1"/>
          </p:nvPr>
        </p:nvSpPr>
        <p:spPr>
          <a:xfrm>
            <a:off x="685800" y="2496400"/>
            <a:ext cx="10820400" cy="4024125"/>
          </a:xfrm>
        </p:spPr>
        <p:txBody>
          <a:bodyPr>
            <a:normAutofit lnSpcReduction="10000"/>
          </a:bodyPr>
          <a:lstStyle/>
          <a:p>
            <a:pPr algn="ctr"/>
            <a:r>
              <a:rPr lang="en-US" b="1" i="0" dirty="0">
                <a:effectLst/>
                <a:latin typeface="Nunito" pitchFamily="2" charset="0"/>
              </a:rPr>
              <a:t>The WFE’s Sustainability Principles (launched in October 2018) and its annual environmental, social &amp; governance (ESG) survey show us that more and more exchanges and CCPs are taking a leadership role in promoting the sustainable finance agenda. How is your business taking a more sustainable approach to the financial system?</a:t>
            </a:r>
            <a:br>
              <a:rPr lang="en-US" dirty="0"/>
            </a:br>
            <a:br>
              <a:rPr lang="en-US" dirty="0"/>
            </a:br>
            <a:r>
              <a:rPr lang="en-US" i="1" dirty="0"/>
              <a:t>“</a:t>
            </a:r>
            <a:r>
              <a:rPr lang="en-US" b="0" i="1" dirty="0">
                <a:effectLst/>
                <a:latin typeface="Nunito" pitchFamily="2" charset="0"/>
              </a:rPr>
              <a:t>Regarding ESG issues, the Tunis Stock Exchange is the pioneering institution in the Tunisian financial system. In 2015, we joined the Sustainable Stock Exchanges (SSE) Initiative, a UN partner </a:t>
            </a:r>
            <a:r>
              <a:rPr lang="en-US" b="0" i="1" dirty="0" err="1">
                <a:effectLst/>
                <a:latin typeface="Nunito" pitchFamily="2" charset="0"/>
              </a:rPr>
              <a:t>programme</a:t>
            </a:r>
            <a:r>
              <a:rPr lang="en-US" b="0" i="1" dirty="0">
                <a:effectLst/>
                <a:latin typeface="Nunito" pitchFamily="2" charset="0"/>
              </a:rPr>
              <a:t>. We are widely acknowledged to be a key promoter of ESG issues and sustainable investment. We are confident about our capability to play a key role in driving ESG and sustainable finance awareness in the financial system. An important law was recently enacted in Tunisia to require companies to earmark resources to fund ESG activities and to report on these activities.”</a:t>
            </a:r>
            <a:endParaRPr lang="en-US" i="1" dirty="0"/>
          </a:p>
        </p:txBody>
      </p:sp>
      <p:pic>
        <p:nvPicPr>
          <p:cNvPr id="5" name="Billede 4">
            <a:extLst>
              <a:ext uri="{FF2B5EF4-FFF2-40B4-BE49-F238E27FC236}">
                <a16:creationId xmlns:a16="http://schemas.microsoft.com/office/drawing/2014/main" id="{F1EBAF9E-2AB4-4537-AD13-594F442A2688}"/>
              </a:ext>
            </a:extLst>
          </p:cNvPr>
          <p:cNvPicPr>
            <a:picLocks noChangeAspect="1"/>
          </p:cNvPicPr>
          <p:nvPr/>
        </p:nvPicPr>
        <p:blipFill>
          <a:blip r:embed="rId2"/>
          <a:stretch>
            <a:fillRect/>
          </a:stretch>
        </p:blipFill>
        <p:spPr>
          <a:xfrm>
            <a:off x="0" y="0"/>
            <a:ext cx="5671827" cy="1953913"/>
          </a:xfrm>
          <a:prstGeom prst="rect">
            <a:avLst/>
          </a:prstGeom>
        </p:spPr>
      </p:pic>
      <p:pic>
        <p:nvPicPr>
          <p:cNvPr id="7" name="Billede 6">
            <a:extLst>
              <a:ext uri="{FF2B5EF4-FFF2-40B4-BE49-F238E27FC236}">
                <a16:creationId xmlns:a16="http://schemas.microsoft.com/office/drawing/2014/main" id="{2616DA71-A0C7-490E-A95D-B42A6ACFB5B1}"/>
              </a:ext>
            </a:extLst>
          </p:cNvPr>
          <p:cNvPicPr>
            <a:picLocks noChangeAspect="1"/>
          </p:cNvPicPr>
          <p:nvPr/>
        </p:nvPicPr>
        <p:blipFill>
          <a:blip r:embed="rId3"/>
          <a:stretch>
            <a:fillRect/>
          </a:stretch>
        </p:blipFill>
        <p:spPr>
          <a:xfrm>
            <a:off x="10087992" y="0"/>
            <a:ext cx="2104008" cy="2104008"/>
          </a:xfrm>
          <a:prstGeom prst="rect">
            <a:avLst/>
          </a:prstGeom>
        </p:spPr>
      </p:pic>
      <p:sp>
        <p:nvSpPr>
          <p:cNvPr id="8" name="Tekstfelt 7">
            <a:extLst>
              <a:ext uri="{FF2B5EF4-FFF2-40B4-BE49-F238E27FC236}">
                <a16:creationId xmlns:a16="http://schemas.microsoft.com/office/drawing/2014/main" id="{752EA296-1E80-47EA-98CB-6ADCFC262F55}"/>
              </a:ext>
            </a:extLst>
          </p:cNvPr>
          <p:cNvSpPr txBox="1"/>
          <p:nvPr/>
        </p:nvSpPr>
        <p:spPr>
          <a:xfrm>
            <a:off x="8699470" y="792290"/>
            <a:ext cx="1388522" cy="646331"/>
          </a:xfrm>
          <a:prstGeom prst="rect">
            <a:avLst/>
          </a:prstGeom>
          <a:noFill/>
        </p:spPr>
        <p:txBody>
          <a:bodyPr wrap="none" rtlCol="0">
            <a:spAutoFit/>
          </a:bodyPr>
          <a:lstStyle/>
          <a:p>
            <a:pPr algn="ctr"/>
            <a:r>
              <a:rPr lang="da-DK" dirty="0"/>
              <a:t>ESG Guide</a:t>
            </a:r>
          </a:p>
          <a:p>
            <a:pPr algn="ctr"/>
            <a:r>
              <a:rPr lang="da-DK" dirty="0"/>
              <a:t>05.12.2021</a:t>
            </a:r>
            <a:endParaRPr lang="en-US" dirty="0"/>
          </a:p>
        </p:txBody>
      </p:sp>
    </p:spTree>
    <p:extLst>
      <p:ext uri="{BB962C8B-B14F-4D97-AF65-F5344CB8AC3E}">
        <p14:creationId xmlns:p14="http://schemas.microsoft.com/office/powerpoint/2010/main" val="573081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lipse 11">
            <a:extLst>
              <a:ext uri="{FF2B5EF4-FFF2-40B4-BE49-F238E27FC236}">
                <a16:creationId xmlns:a16="http://schemas.microsoft.com/office/drawing/2014/main" id="{AD4216BA-E88A-4E57-A5CE-B5AF1E1E7850}"/>
              </a:ext>
            </a:extLst>
          </p:cNvPr>
          <p:cNvSpPr/>
          <p:nvPr/>
        </p:nvSpPr>
        <p:spPr>
          <a:xfrm>
            <a:off x="5703216" y="821541"/>
            <a:ext cx="6315959" cy="372289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5" name="Pladsholder til slidenummer 4">
            <a:extLst>
              <a:ext uri="{FF2B5EF4-FFF2-40B4-BE49-F238E27FC236}">
                <a16:creationId xmlns:a16="http://schemas.microsoft.com/office/drawing/2014/main" id="{6869FFAD-8573-4560-95B5-AB57722329DA}"/>
              </a:ext>
            </a:extLst>
          </p:cNvPr>
          <p:cNvSpPr>
            <a:spLocks noGrp="1"/>
          </p:cNvSpPr>
          <p:nvPr>
            <p:ph type="sldNum" sz="quarter" idx="12"/>
          </p:nvPr>
        </p:nvSpPr>
        <p:spPr/>
        <p:txBody>
          <a:bodyPr/>
          <a:lstStyle/>
          <a:p>
            <a:fld id="{6D22F896-40B5-4ADD-8801-0D06FADFA095}" type="slidenum">
              <a:rPr lang="en-US" smtClean="0"/>
              <a:t>4</a:t>
            </a:fld>
            <a:endParaRPr lang="en-US" dirty="0"/>
          </a:p>
        </p:txBody>
      </p:sp>
      <p:sp>
        <p:nvSpPr>
          <p:cNvPr id="6" name="Rektangel: afrundede hjørner 5">
            <a:extLst>
              <a:ext uri="{FF2B5EF4-FFF2-40B4-BE49-F238E27FC236}">
                <a16:creationId xmlns:a16="http://schemas.microsoft.com/office/drawing/2014/main" id="{0A8466BA-3FC3-45AD-A2A2-5087264A2436}"/>
              </a:ext>
            </a:extLst>
          </p:cNvPr>
          <p:cNvSpPr/>
          <p:nvPr/>
        </p:nvSpPr>
        <p:spPr>
          <a:xfrm>
            <a:off x="6518979" y="1537866"/>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Financial ROI</a:t>
            </a:r>
            <a:endParaRPr lang="en-US" dirty="0"/>
          </a:p>
        </p:txBody>
      </p:sp>
      <p:sp>
        <p:nvSpPr>
          <p:cNvPr id="7" name="Rektangel: afrundede hjørner 6">
            <a:extLst>
              <a:ext uri="{FF2B5EF4-FFF2-40B4-BE49-F238E27FC236}">
                <a16:creationId xmlns:a16="http://schemas.microsoft.com/office/drawing/2014/main" id="{BB2A6686-EC47-4BE8-BB25-E9BB0BD375C4}"/>
              </a:ext>
            </a:extLst>
          </p:cNvPr>
          <p:cNvSpPr/>
          <p:nvPr/>
        </p:nvSpPr>
        <p:spPr>
          <a:xfrm>
            <a:off x="9169482" y="1537866"/>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Risk</a:t>
            </a:r>
            <a:endParaRPr lang="en-US" dirty="0"/>
          </a:p>
        </p:txBody>
      </p:sp>
      <p:sp>
        <p:nvSpPr>
          <p:cNvPr id="9" name="Tekstfelt 8">
            <a:extLst>
              <a:ext uri="{FF2B5EF4-FFF2-40B4-BE49-F238E27FC236}">
                <a16:creationId xmlns:a16="http://schemas.microsoft.com/office/drawing/2014/main" id="{BFD2E459-2D7E-46A6-AEFC-C5F5EDF3D120}"/>
              </a:ext>
            </a:extLst>
          </p:cNvPr>
          <p:cNvSpPr txBox="1"/>
          <p:nvPr/>
        </p:nvSpPr>
        <p:spPr>
          <a:xfrm>
            <a:off x="87199" y="6477000"/>
            <a:ext cx="10376554" cy="276999"/>
          </a:xfrm>
          <a:prstGeom prst="rect">
            <a:avLst/>
          </a:prstGeom>
          <a:noFill/>
        </p:spPr>
        <p:txBody>
          <a:bodyPr wrap="square">
            <a:spAutoFit/>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Fama</a:t>
            </a:r>
            <a:r>
              <a:rPr lang="en-US" sz="1200" dirty="0">
                <a:effectLst/>
                <a:latin typeface="Calibri" panose="020F0502020204030204" pitchFamily="34" charset="0"/>
                <a:ea typeface="Calibri" panose="020F0502020204030204" pitchFamily="34" charset="0"/>
                <a:cs typeface="Times New Roman" panose="02020603050405020304" pitchFamily="18" charset="0"/>
              </a:rPr>
              <a:t> and French, 2007; Hong and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Kacperczyk</a:t>
            </a:r>
            <a:r>
              <a:rPr lang="en-US" sz="1200" dirty="0">
                <a:effectLst/>
                <a:latin typeface="Calibri" panose="020F0502020204030204" pitchFamily="34" charset="0"/>
                <a:ea typeface="Calibri" panose="020F0502020204030204" pitchFamily="34" charset="0"/>
                <a:cs typeface="Times New Roman" panose="02020603050405020304" pitchFamily="18" charset="0"/>
              </a:rPr>
              <a:t>, 2009; Pastor et al., 2020), </a:t>
            </a:r>
            <a:endParaRPr lang="en-US" sz="1200" dirty="0"/>
          </a:p>
        </p:txBody>
      </p:sp>
      <p:sp>
        <p:nvSpPr>
          <p:cNvPr id="10" name="Rektangel: afrundede hjørner 9">
            <a:extLst>
              <a:ext uri="{FF2B5EF4-FFF2-40B4-BE49-F238E27FC236}">
                <a16:creationId xmlns:a16="http://schemas.microsoft.com/office/drawing/2014/main" id="{6F3E8D86-232A-4791-9CD0-2B3D0FE557F1}"/>
              </a:ext>
            </a:extLst>
          </p:cNvPr>
          <p:cNvSpPr/>
          <p:nvPr/>
        </p:nvSpPr>
        <p:spPr>
          <a:xfrm>
            <a:off x="7775887" y="3080995"/>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Taste</a:t>
            </a:r>
            <a:endParaRPr lang="en-US" dirty="0"/>
          </a:p>
        </p:txBody>
      </p:sp>
      <p:sp>
        <p:nvSpPr>
          <p:cNvPr id="11" name="Rektangel: afrundede hjørner 10">
            <a:extLst>
              <a:ext uri="{FF2B5EF4-FFF2-40B4-BE49-F238E27FC236}">
                <a16:creationId xmlns:a16="http://schemas.microsoft.com/office/drawing/2014/main" id="{957022CD-EF9F-46EA-9315-005CCAD34640}"/>
              </a:ext>
            </a:extLst>
          </p:cNvPr>
          <p:cNvSpPr/>
          <p:nvPr/>
        </p:nvSpPr>
        <p:spPr>
          <a:xfrm>
            <a:off x="7775887" y="4680686"/>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ESG</a:t>
            </a:r>
            <a:endParaRPr lang="en-US" dirty="0"/>
          </a:p>
        </p:txBody>
      </p:sp>
      <p:sp>
        <p:nvSpPr>
          <p:cNvPr id="13" name="Tekstfelt 12">
            <a:extLst>
              <a:ext uri="{FF2B5EF4-FFF2-40B4-BE49-F238E27FC236}">
                <a16:creationId xmlns:a16="http://schemas.microsoft.com/office/drawing/2014/main" id="{29F9B75E-D301-44D1-8CFB-9EFBAC73075A}"/>
              </a:ext>
            </a:extLst>
          </p:cNvPr>
          <p:cNvSpPr txBox="1"/>
          <p:nvPr/>
        </p:nvSpPr>
        <p:spPr>
          <a:xfrm>
            <a:off x="7775887" y="985972"/>
            <a:ext cx="2289409" cy="369332"/>
          </a:xfrm>
          <a:prstGeom prst="rect">
            <a:avLst/>
          </a:prstGeom>
          <a:noFill/>
        </p:spPr>
        <p:txBody>
          <a:bodyPr wrap="none" rtlCol="0">
            <a:spAutoFit/>
          </a:bodyPr>
          <a:lstStyle/>
          <a:p>
            <a:r>
              <a:rPr lang="da-DK" dirty="0"/>
              <a:t>Traditionel Finance</a:t>
            </a:r>
            <a:endParaRPr lang="en-US" dirty="0"/>
          </a:p>
        </p:txBody>
      </p:sp>
      <p:sp>
        <p:nvSpPr>
          <p:cNvPr id="14" name="Tekstfelt 13">
            <a:extLst>
              <a:ext uri="{FF2B5EF4-FFF2-40B4-BE49-F238E27FC236}">
                <a16:creationId xmlns:a16="http://schemas.microsoft.com/office/drawing/2014/main" id="{6D6CBC1E-B0A1-4636-84D4-09D7933F3BD0}"/>
              </a:ext>
            </a:extLst>
          </p:cNvPr>
          <p:cNvSpPr txBox="1"/>
          <p:nvPr/>
        </p:nvSpPr>
        <p:spPr>
          <a:xfrm>
            <a:off x="7775885" y="6097762"/>
            <a:ext cx="2237173" cy="461665"/>
          </a:xfrm>
          <a:prstGeom prst="rect">
            <a:avLst/>
          </a:prstGeom>
          <a:noFill/>
        </p:spPr>
        <p:txBody>
          <a:bodyPr wrap="square" rtlCol="0">
            <a:spAutoFit/>
          </a:bodyPr>
          <a:lstStyle/>
          <a:p>
            <a:pPr algn="ctr"/>
            <a:r>
              <a:rPr lang="da-DK" sz="2400" b="1" dirty="0">
                <a:solidFill>
                  <a:schemeClr val="accent6">
                    <a:lumMod val="60000"/>
                    <a:lumOff val="40000"/>
                  </a:schemeClr>
                </a:solidFill>
              </a:rPr>
              <a:t>New Finance</a:t>
            </a:r>
            <a:endParaRPr lang="en-US" sz="2400" b="1" dirty="0">
              <a:solidFill>
                <a:schemeClr val="accent6">
                  <a:lumMod val="60000"/>
                  <a:lumOff val="40000"/>
                </a:schemeClr>
              </a:solidFill>
            </a:endParaRPr>
          </a:p>
        </p:txBody>
      </p:sp>
      <p:sp>
        <p:nvSpPr>
          <p:cNvPr id="15" name="Tekstfelt 14">
            <a:extLst>
              <a:ext uri="{FF2B5EF4-FFF2-40B4-BE49-F238E27FC236}">
                <a16:creationId xmlns:a16="http://schemas.microsoft.com/office/drawing/2014/main" id="{77063134-7297-4515-8562-ADA3A3FE0E73}"/>
              </a:ext>
            </a:extLst>
          </p:cNvPr>
          <p:cNvSpPr txBox="1"/>
          <p:nvPr/>
        </p:nvSpPr>
        <p:spPr>
          <a:xfrm>
            <a:off x="337306" y="1421558"/>
            <a:ext cx="5569153" cy="2000548"/>
          </a:xfrm>
          <a:prstGeom prst="rect">
            <a:avLst/>
          </a:prstGeom>
          <a:noFill/>
        </p:spPr>
        <p:txBody>
          <a:bodyPr wrap="none" rtlCol="0">
            <a:spAutoFit/>
          </a:bodyPr>
          <a:lstStyle/>
          <a:p>
            <a:r>
              <a:rPr lang="da-DK" sz="2000" b="1" dirty="0">
                <a:solidFill>
                  <a:schemeClr val="accent6">
                    <a:lumMod val="60000"/>
                    <a:lumOff val="40000"/>
                  </a:schemeClr>
                </a:solidFill>
              </a:rPr>
              <a:t>The Financial Evaluation is </a:t>
            </a:r>
            <a:r>
              <a:rPr lang="da-DK" sz="2000" b="1" dirty="0" err="1">
                <a:solidFill>
                  <a:schemeClr val="accent6">
                    <a:lumMod val="60000"/>
                    <a:lumOff val="40000"/>
                  </a:schemeClr>
                </a:solidFill>
              </a:rPr>
              <a:t>about</a:t>
            </a:r>
            <a:r>
              <a:rPr lang="da-DK" sz="2000" b="1" dirty="0">
                <a:solidFill>
                  <a:schemeClr val="accent6">
                    <a:lumMod val="60000"/>
                    <a:lumOff val="40000"/>
                  </a:schemeClr>
                </a:solidFill>
              </a:rPr>
              <a:t> to </a:t>
            </a:r>
            <a:r>
              <a:rPr lang="da-DK" sz="2000" b="1" dirty="0" err="1">
                <a:solidFill>
                  <a:schemeClr val="accent6">
                    <a:lumMod val="60000"/>
                    <a:lumOff val="40000"/>
                  </a:schemeClr>
                </a:solidFill>
              </a:rPr>
              <a:t>change</a:t>
            </a:r>
            <a:endParaRPr lang="da-DK" sz="2000" b="1" dirty="0">
              <a:solidFill>
                <a:schemeClr val="accent6">
                  <a:lumMod val="60000"/>
                  <a:lumOff val="40000"/>
                </a:schemeClr>
              </a:solidFill>
            </a:endParaRPr>
          </a:p>
          <a:p>
            <a:endParaRPr lang="da-DK" dirty="0"/>
          </a:p>
          <a:p>
            <a:pPr algn="ctr"/>
            <a:r>
              <a:rPr lang="da-DK" sz="1600" dirty="0"/>
              <a:t>This </a:t>
            </a:r>
            <a:r>
              <a:rPr lang="da-DK" sz="1600" dirty="0" err="1"/>
              <a:t>we</a:t>
            </a:r>
            <a:r>
              <a:rPr lang="da-DK" sz="1600" dirty="0"/>
              <a:t> </a:t>
            </a:r>
            <a:r>
              <a:rPr lang="da-DK" sz="1600" dirty="0" err="1"/>
              <a:t>define</a:t>
            </a:r>
            <a:r>
              <a:rPr lang="da-DK" sz="1600" dirty="0"/>
              <a:t> as the </a:t>
            </a:r>
            <a:r>
              <a:rPr lang="da-DK" b="1" dirty="0" err="1"/>
              <a:t>external</a:t>
            </a:r>
            <a:r>
              <a:rPr lang="da-DK" b="1" dirty="0"/>
              <a:t> </a:t>
            </a:r>
            <a:r>
              <a:rPr lang="da-DK" b="1" dirty="0" err="1"/>
              <a:t>use</a:t>
            </a:r>
            <a:r>
              <a:rPr lang="da-DK" b="1" dirty="0"/>
              <a:t> </a:t>
            </a:r>
            <a:r>
              <a:rPr lang="da-DK" sz="1600" dirty="0"/>
              <a:t>of ESG</a:t>
            </a:r>
          </a:p>
          <a:p>
            <a:pPr algn="ctr"/>
            <a:endParaRPr lang="da-DK" sz="1600" dirty="0"/>
          </a:p>
          <a:p>
            <a:pPr algn="ctr"/>
            <a:r>
              <a:rPr lang="da-DK" sz="1600" dirty="0"/>
              <a:t>The </a:t>
            </a:r>
            <a:r>
              <a:rPr lang="da-DK" sz="1600" dirty="0" err="1"/>
              <a:t>voice</a:t>
            </a:r>
            <a:r>
              <a:rPr lang="da-DK" sz="1600" dirty="0"/>
              <a:t> is </a:t>
            </a:r>
            <a:r>
              <a:rPr lang="da-DK" sz="1600" dirty="0" err="1"/>
              <a:t>getting</a:t>
            </a:r>
            <a:r>
              <a:rPr lang="da-DK" sz="1600" dirty="0"/>
              <a:t> </a:t>
            </a:r>
            <a:r>
              <a:rPr lang="da-DK" sz="1600" dirty="0" err="1"/>
              <a:t>stronger</a:t>
            </a:r>
            <a:r>
              <a:rPr lang="da-DK" sz="1600" dirty="0"/>
              <a:t>…</a:t>
            </a:r>
          </a:p>
          <a:p>
            <a:pPr algn="ctr"/>
            <a:endParaRPr lang="da-DK" sz="1600" dirty="0"/>
          </a:p>
          <a:p>
            <a:pPr algn="ctr"/>
            <a:r>
              <a:rPr lang="da-DK" sz="1600" dirty="0" err="1"/>
              <a:t>There</a:t>
            </a:r>
            <a:r>
              <a:rPr lang="da-DK" sz="1600" dirty="0"/>
              <a:t> is no </a:t>
            </a:r>
            <a:r>
              <a:rPr lang="da-DK" sz="1600" dirty="0" err="1"/>
              <a:t>wait</a:t>
            </a:r>
            <a:r>
              <a:rPr lang="da-DK" sz="1600" dirty="0"/>
              <a:t> and </a:t>
            </a:r>
            <a:r>
              <a:rPr lang="da-DK" sz="1600" dirty="0" err="1"/>
              <a:t>see</a:t>
            </a:r>
            <a:r>
              <a:rPr lang="da-DK" sz="1600" dirty="0"/>
              <a:t>…</a:t>
            </a:r>
            <a:endParaRPr lang="en-US" sz="1600" dirty="0"/>
          </a:p>
        </p:txBody>
      </p:sp>
      <p:pic>
        <p:nvPicPr>
          <p:cNvPr id="1026" name="Picture 2" descr="Greta Thunberg-hysteriet har nu nået et niveau, som man må kalde truende«">
            <a:extLst>
              <a:ext uri="{FF2B5EF4-FFF2-40B4-BE49-F238E27FC236}">
                <a16:creationId xmlns:a16="http://schemas.microsoft.com/office/drawing/2014/main" id="{F9F4EDED-DA2D-4767-9ABE-DD49300A5B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021" y="3558357"/>
            <a:ext cx="5006036" cy="2816404"/>
          </a:xfrm>
          <a:prstGeom prst="rect">
            <a:avLst/>
          </a:prstGeom>
          <a:noFill/>
          <a:extLst>
            <a:ext uri="{909E8E84-426E-40DD-AFC4-6F175D3DCCD1}">
              <a14:hiddenFill xmlns:a14="http://schemas.microsoft.com/office/drawing/2010/main">
                <a:solidFill>
                  <a:srgbClr val="FFFFFF"/>
                </a:solidFill>
              </a14:hiddenFill>
            </a:ext>
          </a:extLst>
        </p:spPr>
      </p:pic>
      <p:cxnSp>
        <p:nvCxnSpPr>
          <p:cNvPr id="3" name="Forbindelse: vinklet 2">
            <a:extLst>
              <a:ext uri="{FF2B5EF4-FFF2-40B4-BE49-F238E27FC236}">
                <a16:creationId xmlns:a16="http://schemas.microsoft.com/office/drawing/2014/main" id="{71FF8904-1BEF-46DE-A7EE-48DC9E7C9FBF}"/>
              </a:ext>
            </a:extLst>
          </p:cNvPr>
          <p:cNvCxnSpPr>
            <a:stCxn id="6" idx="1"/>
            <a:endCxn id="10" idx="1"/>
          </p:cNvCxnSpPr>
          <p:nvPr/>
        </p:nvCxnSpPr>
        <p:spPr>
          <a:xfrm rot="10800000" flipH="1" flipV="1">
            <a:off x="6518979" y="2145985"/>
            <a:ext cx="1256908" cy="1543129"/>
          </a:xfrm>
          <a:prstGeom prst="bentConnector3">
            <a:avLst>
              <a:gd name="adj1" fmla="val -18187"/>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8" name="Forbindelse: vinklet 7">
            <a:extLst>
              <a:ext uri="{FF2B5EF4-FFF2-40B4-BE49-F238E27FC236}">
                <a16:creationId xmlns:a16="http://schemas.microsoft.com/office/drawing/2014/main" id="{F8FD8BB7-CE61-4A6E-A7A1-51F4F0664E85}"/>
              </a:ext>
            </a:extLst>
          </p:cNvPr>
          <p:cNvCxnSpPr>
            <a:stCxn id="10" idx="3"/>
            <a:endCxn id="7" idx="3"/>
          </p:cNvCxnSpPr>
          <p:nvPr/>
        </p:nvCxnSpPr>
        <p:spPr>
          <a:xfrm flipV="1">
            <a:off x="10013060" y="2145986"/>
            <a:ext cx="1393595" cy="1543129"/>
          </a:xfrm>
          <a:prstGeom prst="bentConnector3">
            <a:avLst>
              <a:gd name="adj1" fmla="val 116404"/>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7" name="Forbindelse: vinklet 16">
            <a:extLst>
              <a:ext uri="{FF2B5EF4-FFF2-40B4-BE49-F238E27FC236}">
                <a16:creationId xmlns:a16="http://schemas.microsoft.com/office/drawing/2014/main" id="{8BE174B9-00AF-4F5F-B604-D34E2A22D274}"/>
              </a:ext>
            </a:extLst>
          </p:cNvPr>
          <p:cNvCxnSpPr>
            <a:endCxn id="7" idx="1"/>
          </p:cNvCxnSpPr>
          <p:nvPr/>
        </p:nvCxnSpPr>
        <p:spPr>
          <a:xfrm>
            <a:off x="8763000" y="2145985"/>
            <a:ext cx="406482" cy="1"/>
          </a:xfrm>
          <a:prstGeom prst="bentConnector3">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6919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AB6F72AD-8AC2-4013-81CA-86DE9A9B0ABE}"/>
              </a:ext>
            </a:extLst>
          </p:cNvPr>
          <p:cNvPicPr>
            <a:picLocks noChangeAspect="1"/>
          </p:cNvPicPr>
          <p:nvPr/>
        </p:nvPicPr>
        <p:blipFill>
          <a:blip r:embed="rId2"/>
          <a:stretch>
            <a:fillRect/>
          </a:stretch>
        </p:blipFill>
        <p:spPr>
          <a:xfrm>
            <a:off x="-1" y="0"/>
            <a:ext cx="10025313" cy="6858000"/>
          </a:xfrm>
          <a:prstGeom prst="rect">
            <a:avLst/>
          </a:prstGeom>
        </p:spPr>
      </p:pic>
      <p:sp>
        <p:nvSpPr>
          <p:cNvPr id="6" name="Tekstfelt 5">
            <a:extLst>
              <a:ext uri="{FF2B5EF4-FFF2-40B4-BE49-F238E27FC236}">
                <a16:creationId xmlns:a16="http://schemas.microsoft.com/office/drawing/2014/main" id="{6977A310-066F-4943-8F84-B6DAF7E55F66}"/>
              </a:ext>
            </a:extLst>
          </p:cNvPr>
          <p:cNvSpPr txBox="1"/>
          <p:nvPr/>
        </p:nvSpPr>
        <p:spPr>
          <a:xfrm>
            <a:off x="10267950" y="1295399"/>
            <a:ext cx="1647825" cy="923330"/>
          </a:xfrm>
          <a:prstGeom prst="rect">
            <a:avLst/>
          </a:prstGeom>
          <a:noFill/>
        </p:spPr>
        <p:txBody>
          <a:bodyPr wrap="square" rtlCol="0">
            <a:spAutoFit/>
          </a:bodyPr>
          <a:lstStyle/>
          <a:p>
            <a:pPr algn="ctr"/>
            <a:r>
              <a:rPr lang="da-DK" dirty="0"/>
              <a:t>CFA Official ESG measures</a:t>
            </a:r>
            <a:endParaRPr lang="en-US" dirty="0"/>
          </a:p>
        </p:txBody>
      </p:sp>
    </p:spTree>
    <p:extLst>
      <p:ext uri="{BB962C8B-B14F-4D97-AF65-F5344CB8AC3E}">
        <p14:creationId xmlns:p14="http://schemas.microsoft.com/office/powerpoint/2010/main" val="3040403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DDB3E7-7194-41D6-8BA9-EB8E09F8D2B0}"/>
              </a:ext>
            </a:extLst>
          </p:cNvPr>
          <p:cNvSpPr>
            <a:spLocks noGrp="1"/>
          </p:cNvSpPr>
          <p:nvPr>
            <p:ph type="title"/>
          </p:nvPr>
        </p:nvSpPr>
        <p:spPr/>
        <p:txBody>
          <a:bodyPr/>
          <a:lstStyle/>
          <a:p>
            <a:r>
              <a:rPr lang="da-DK" dirty="0"/>
              <a:t>Measurement </a:t>
            </a:r>
            <a:r>
              <a:rPr lang="da-DK" dirty="0" err="1"/>
              <a:t>Difficulties</a:t>
            </a:r>
            <a:endParaRPr lang="en-US" dirty="0"/>
          </a:p>
        </p:txBody>
      </p:sp>
      <p:sp>
        <p:nvSpPr>
          <p:cNvPr id="5" name="Rektangel 4">
            <a:extLst>
              <a:ext uri="{FF2B5EF4-FFF2-40B4-BE49-F238E27FC236}">
                <a16:creationId xmlns:a16="http://schemas.microsoft.com/office/drawing/2014/main" id="{9E5A532A-E621-47F7-9CA1-14D0E1496DA0}"/>
              </a:ext>
            </a:extLst>
          </p:cNvPr>
          <p:cNvSpPr/>
          <p:nvPr/>
        </p:nvSpPr>
        <p:spPr>
          <a:xfrm>
            <a:off x="419100" y="2333625"/>
            <a:ext cx="2552700" cy="1400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Implied</a:t>
            </a:r>
            <a:r>
              <a:rPr lang="da-DK" dirty="0"/>
              <a:t> </a:t>
            </a:r>
            <a:r>
              <a:rPr lang="da-DK" dirty="0" err="1"/>
              <a:t>Casuality</a:t>
            </a:r>
            <a:endParaRPr lang="da-DK" dirty="0"/>
          </a:p>
          <a:p>
            <a:pPr algn="ctr"/>
            <a:r>
              <a:rPr lang="da-DK" dirty="0"/>
              <a:t>(</a:t>
            </a:r>
            <a:r>
              <a:rPr lang="da-DK" dirty="0" err="1"/>
              <a:t>Women</a:t>
            </a:r>
            <a:r>
              <a:rPr lang="da-DK" dirty="0"/>
              <a:t> on board)</a:t>
            </a:r>
            <a:endParaRPr lang="en-US" dirty="0"/>
          </a:p>
        </p:txBody>
      </p:sp>
      <p:sp>
        <p:nvSpPr>
          <p:cNvPr id="6" name="Rektangel 5">
            <a:extLst>
              <a:ext uri="{FF2B5EF4-FFF2-40B4-BE49-F238E27FC236}">
                <a16:creationId xmlns:a16="http://schemas.microsoft.com/office/drawing/2014/main" id="{2E21AA70-A76A-4D44-8E3B-AF09BBDE62B0}"/>
              </a:ext>
            </a:extLst>
          </p:cNvPr>
          <p:cNvSpPr/>
          <p:nvPr/>
        </p:nvSpPr>
        <p:spPr>
          <a:xfrm>
            <a:off x="3124200" y="2333625"/>
            <a:ext cx="2552700" cy="1400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Creating</a:t>
            </a:r>
            <a:r>
              <a:rPr lang="da-DK" dirty="0"/>
              <a:t> </a:t>
            </a:r>
            <a:r>
              <a:rPr lang="da-DK" dirty="0" err="1"/>
              <a:t>Unintended</a:t>
            </a:r>
            <a:endParaRPr lang="da-DK" dirty="0"/>
          </a:p>
          <a:p>
            <a:pPr algn="ctr"/>
            <a:r>
              <a:rPr lang="da-DK" dirty="0" err="1"/>
              <a:t>Consequences</a:t>
            </a:r>
            <a:endParaRPr lang="da-DK" dirty="0"/>
          </a:p>
          <a:p>
            <a:pPr algn="ctr"/>
            <a:r>
              <a:rPr lang="da-DK" dirty="0"/>
              <a:t>(Car emissions versus trucks)</a:t>
            </a:r>
            <a:endParaRPr lang="en-US" dirty="0"/>
          </a:p>
        </p:txBody>
      </p:sp>
      <p:sp>
        <p:nvSpPr>
          <p:cNvPr id="7" name="Rektangel 6">
            <a:extLst>
              <a:ext uri="{FF2B5EF4-FFF2-40B4-BE49-F238E27FC236}">
                <a16:creationId xmlns:a16="http://schemas.microsoft.com/office/drawing/2014/main" id="{32960981-A94F-429E-90C4-D1E3A7E95111}"/>
              </a:ext>
            </a:extLst>
          </p:cNvPr>
          <p:cNvSpPr/>
          <p:nvPr/>
        </p:nvSpPr>
        <p:spPr>
          <a:xfrm>
            <a:off x="5829300" y="2333624"/>
            <a:ext cx="2552700" cy="1400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Easy</a:t>
            </a:r>
            <a:r>
              <a:rPr lang="da-DK" dirty="0"/>
              <a:t> measures </a:t>
            </a:r>
            <a:r>
              <a:rPr lang="da-DK" dirty="0" err="1"/>
              <a:t>win</a:t>
            </a:r>
            <a:endParaRPr lang="da-DK" dirty="0"/>
          </a:p>
          <a:p>
            <a:pPr algn="ctr"/>
            <a:r>
              <a:rPr lang="da-DK" dirty="0"/>
              <a:t>(CO2 versus </a:t>
            </a:r>
            <a:r>
              <a:rPr lang="da-DK" dirty="0" err="1"/>
              <a:t>Biodiversity</a:t>
            </a:r>
            <a:r>
              <a:rPr lang="da-DK" dirty="0"/>
              <a:t>)</a:t>
            </a:r>
            <a:endParaRPr lang="en-US" dirty="0"/>
          </a:p>
        </p:txBody>
      </p:sp>
      <p:sp>
        <p:nvSpPr>
          <p:cNvPr id="8" name="Rektangel 7">
            <a:extLst>
              <a:ext uri="{FF2B5EF4-FFF2-40B4-BE49-F238E27FC236}">
                <a16:creationId xmlns:a16="http://schemas.microsoft.com/office/drawing/2014/main" id="{858ED62C-53CD-4C99-B31A-3E73D31BE286}"/>
              </a:ext>
            </a:extLst>
          </p:cNvPr>
          <p:cNvSpPr/>
          <p:nvPr/>
        </p:nvSpPr>
        <p:spPr>
          <a:xfrm>
            <a:off x="1390650" y="4100512"/>
            <a:ext cx="2552700" cy="1400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Zoom in to </a:t>
            </a:r>
            <a:r>
              <a:rPr lang="da-DK" dirty="0" err="1"/>
              <a:t>develop</a:t>
            </a:r>
            <a:r>
              <a:rPr lang="da-DK" dirty="0"/>
              <a:t> </a:t>
            </a:r>
            <a:r>
              <a:rPr lang="da-DK" dirty="0" err="1"/>
              <a:t>insights</a:t>
            </a:r>
            <a:endParaRPr lang="en-US" dirty="0"/>
          </a:p>
        </p:txBody>
      </p:sp>
      <p:sp>
        <p:nvSpPr>
          <p:cNvPr id="9" name="Rektangel 8">
            <a:extLst>
              <a:ext uri="{FF2B5EF4-FFF2-40B4-BE49-F238E27FC236}">
                <a16:creationId xmlns:a16="http://schemas.microsoft.com/office/drawing/2014/main" id="{A41FD696-2159-422E-B08F-05EB1A258282}"/>
              </a:ext>
            </a:extLst>
          </p:cNvPr>
          <p:cNvSpPr/>
          <p:nvPr/>
        </p:nvSpPr>
        <p:spPr>
          <a:xfrm>
            <a:off x="4038600" y="4100512"/>
            <a:ext cx="2552700" cy="1400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Zoom out to </a:t>
            </a:r>
            <a:r>
              <a:rPr lang="da-DK" dirty="0" err="1"/>
              <a:t>see</a:t>
            </a:r>
            <a:r>
              <a:rPr lang="da-DK" dirty="0"/>
              <a:t> the big </a:t>
            </a:r>
            <a:r>
              <a:rPr lang="da-DK" dirty="0" err="1"/>
              <a:t>picture</a:t>
            </a:r>
            <a:r>
              <a:rPr lang="da-DK" dirty="0"/>
              <a:t> – </a:t>
            </a:r>
            <a:r>
              <a:rPr lang="da-DK" dirty="0" err="1"/>
              <a:t>water</a:t>
            </a:r>
            <a:r>
              <a:rPr lang="da-DK" dirty="0"/>
              <a:t> versus CO2</a:t>
            </a:r>
            <a:endParaRPr lang="en-US" dirty="0"/>
          </a:p>
        </p:txBody>
      </p:sp>
      <p:sp>
        <p:nvSpPr>
          <p:cNvPr id="10" name="Rektangel 9">
            <a:extLst>
              <a:ext uri="{FF2B5EF4-FFF2-40B4-BE49-F238E27FC236}">
                <a16:creationId xmlns:a16="http://schemas.microsoft.com/office/drawing/2014/main" id="{F3BC2AB5-CCFE-41F9-A212-A9A7C45B8C68}"/>
              </a:ext>
            </a:extLst>
          </p:cNvPr>
          <p:cNvSpPr/>
          <p:nvPr/>
        </p:nvSpPr>
        <p:spPr>
          <a:xfrm>
            <a:off x="6686550" y="4095749"/>
            <a:ext cx="2552700" cy="1400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Be </a:t>
            </a:r>
            <a:r>
              <a:rPr lang="da-DK" dirty="0" err="1"/>
              <a:t>curious</a:t>
            </a:r>
            <a:endParaRPr lang="en-US" dirty="0"/>
          </a:p>
        </p:txBody>
      </p:sp>
    </p:spTree>
    <p:extLst>
      <p:ext uri="{BB962C8B-B14F-4D97-AF65-F5344CB8AC3E}">
        <p14:creationId xmlns:p14="http://schemas.microsoft.com/office/powerpoint/2010/main" val="4174245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E94677-E1AA-4DEC-8581-3FA463129C4B}"/>
              </a:ext>
            </a:extLst>
          </p:cNvPr>
          <p:cNvSpPr>
            <a:spLocks noGrp="1"/>
          </p:cNvSpPr>
          <p:nvPr>
            <p:ph type="title"/>
          </p:nvPr>
        </p:nvSpPr>
        <p:spPr/>
        <p:txBody>
          <a:bodyPr/>
          <a:lstStyle/>
          <a:p>
            <a:r>
              <a:rPr lang="da-DK" dirty="0" err="1"/>
              <a:t>Strategy</a:t>
            </a:r>
            <a:endParaRPr lang="en-US" dirty="0"/>
          </a:p>
        </p:txBody>
      </p:sp>
      <p:pic>
        <p:nvPicPr>
          <p:cNvPr id="5" name="Billede 4">
            <a:extLst>
              <a:ext uri="{FF2B5EF4-FFF2-40B4-BE49-F238E27FC236}">
                <a16:creationId xmlns:a16="http://schemas.microsoft.com/office/drawing/2014/main" id="{D9CCEF71-8121-4CDE-AB08-36EFD04994F8}"/>
              </a:ext>
            </a:extLst>
          </p:cNvPr>
          <p:cNvPicPr>
            <a:picLocks noChangeAspect="1"/>
          </p:cNvPicPr>
          <p:nvPr/>
        </p:nvPicPr>
        <p:blipFill>
          <a:blip r:embed="rId2"/>
          <a:stretch>
            <a:fillRect/>
          </a:stretch>
        </p:blipFill>
        <p:spPr>
          <a:xfrm>
            <a:off x="361950" y="1924050"/>
            <a:ext cx="4286250" cy="4286250"/>
          </a:xfrm>
          <a:prstGeom prst="rect">
            <a:avLst/>
          </a:prstGeom>
        </p:spPr>
      </p:pic>
      <p:sp>
        <p:nvSpPr>
          <p:cNvPr id="6" name="Tekstfelt 5">
            <a:extLst>
              <a:ext uri="{FF2B5EF4-FFF2-40B4-BE49-F238E27FC236}">
                <a16:creationId xmlns:a16="http://schemas.microsoft.com/office/drawing/2014/main" id="{D1DF4FA4-80D5-4D95-A251-14CC81183B27}"/>
              </a:ext>
            </a:extLst>
          </p:cNvPr>
          <p:cNvSpPr txBox="1"/>
          <p:nvPr/>
        </p:nvSpPr>
        <p:spPr>
          <a:xfrm>
            <a:off x="4972050" y="2333625"/>
            <a:ext cx="2081019" cy="646331"/>
          </a:xfrm>
          <a:prstGeom prst="rect">
            <a:avLst/>
          </a:prstGeom>
          <a:noFill/>
        </p:spPr>
        <p:txBody>
          <a:bodyPr wrap="none" rtlCol="0">
            <a:spAutoFit/>
          </a:bodyPr>
          <a:lstStyle/>
          <a:p>
            <a:r>
              <a:rPr lang="da-DK" dirty="0"/>
              <a:t>Peter Nordgaard</a:t>
            </a:r>
          </a:p>
          <a:p>
            <a:r>
              <a:rPr lang="da-DK" dirty="0" err="1"/>
              <a:t>Strategy</a:t>
            </a:r>
            <a:r>
              <a:rPr lang="da-DK" dirty="0"/>
              <a:t> Guide</a:t>
            </a:r>
            <a:endParaRPr lang="en-US" dirty="0"/>
          </a:p>
        </p:txBody>
      </p:sp>
    </p:spTree>
    <p:extLst>
      <p:ext uri="{BB962C8B-B14F-4D97-AF65-F5344CB8AC3E}">
        <p14:creationId xmlns:p14="http://schemas.microsoft.com/office/powerpoint/2010/main" val="22320933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D40AD5-61B3-4DBD-9D2B-F878B54A3D1A}"/>
              </a:ext>
            </a:extLst>
          </p:cNvPr>
          <p:cNvSpPr>
            <a:spLocks noGrp="1"/>
          </p:cNvSpPr>
          <p:nvPr>
            <p:ph type="title"/>
          </p:nvPr>
        </p:nvSpPr>
        <p:spPr/>
        <p:txBody>
          <a:bodyPr/>
          <a:lstStyle/>
          <a:p>
            <a:r>
              <a:rPr lang="da-DK" dirty="0"/>
              <a:t>Measurement Guidelines</a:t>
            </a:r>
            <a:endParaRPr lang="en-US" dirty="0"/>
          </a:p>
        </p:txBody>
      </p:sp>
      <p:sp>
        <p:nvSpPr>
          <p:cNvPr id="3" name="Pladsholder til indhold 2">
            <a:extLst>
              <a:ext uri="{FF2B5EF4-FFF2-40B4-BE49-F238E27FC236}">
                <a16:creationId xmlns:a16="http://schemas.microsoft.com/office/drawing/2014/main" id="{7AA81EB5-77B5-41F0-82F4-42F98BA4ED5A}"/>
              </a:ext>
            </a:extLst>
          </p:cNvPr>
          <p:cNvSpPr>
            <a:spLocks noGrp="1"/>
          </p:cNvSpPr>
          <p:nvPr>
            <p:ph idx="1"/>
          </p:nvPr>
        </p:nvSpPr>
        <p:spPr>
          <a:xfrm>
            <a:off x="206405" y="1980613"/>
            <a:ext cx="4552025" cy="3398372"/>
          </a:xfrm>
        </p:spPr>
        <p:txBody>
          <a:bodyPr>
            <a:normAutofit fontScale="62500" lnSpcReduction="20000"/>
          </a:bodyPr>
          <a:lstStyle/>
          <a:p>
            <a:r>
              <a:rPr lang="en-US" dirty="0">
                <a:solidFill>
                  <a:srgbClr val="FFFF00"/>
                </a:solidFill>
              </a:rPr>
              <a:t>• Complete. Investment product ESG disclosures fully disclose information that investors need in order to understand the investment product’s ESG approaches. Significant information is not omitted. </a:t>
            </a:r>
          </a:p>
          <a:p>
            <a:r>
              <a:rPr lang="en-US" dirty="0">
                <a:solidFill>
                  <a:srgbClr val="FFFF00"/>
                </a:solidFill>
              </a:rPr>
              <a:t>• Reliable. Investment product ESG disclosures fairly represent the investment product’s ESG approaches. Investment product ESG disclosures are not false or misleading. </a:t>
            </a:r>
          </a:p>
          <a:p>
            <a:r>
              <a:rPr lang="en-US" dirty="0">
                <a:solidFill>
                  <a:srgbClr val="FFFF00"/>
                </a:solidFill>
              </a:rPr>
              <a:t>• Consistent. Investment product ESG disclosures agree with, and supplement, regulatory disclosures and marketing materials. </a:t>
            </a:r>
          </a:p>
          <a:p>
            <a:r>
              <a:rPr lang="en-US" dirty="0">
                <a:solidFill>
                  <a:srgbClr val="FFFF00"/>
                </a:solidFill>
              </a:rPr>
              <a:t>• Clear. Investment product ESG disclosures are sufficiently specific and precise to effectively communicate to investors the investment product’s ESG approaches. </a:t>
            </a:r>
          </a:p>
          <a:p>
            <a:r>
              <a:rPr lang="en-US" dirty="0">
                <a:solidFill>
                  <a:srgbClr val="FFFF00"/>
                </a:solidFill>
              </a:rPr>
              <a:t>• Accessible. Investment product ESG disclosures are readily available to investors.</a:t>
            </a:r>
          </a:p>
        </p:txBody>
      </p:sp>
      <p:sp>
        <p:nvSpPr>
          <p:cNvPr id="4" name="Rektangel: afrundede hjørner 3">
            <a:extLst>
              <a:ext uri="{FF2B5EF4-FFF2-40B4-BE49-F238E27FC236}">
                <a16:creationId xmlns:a16="http://schemas.microsoft.com/office/drawing/2014/main" id="{E1F66FAD-E132-46E3-8C95-FF27CDB50687}"/>
              </a:ext>
            </a:extLst>
          </p:cNvPr>
          <p:cNvSpPr/>
          <p:nvPr/>
        </p:nvSpPr>
        <p:spPr>
          <a:xfrm>
            <a:off x="7071054" y="1819693"/>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Complete</a:t>
            </a:r>
          </a:p>
          <a:p>
            <a:pPr algn="ctr"/>
            <a:r>
              <a:rPr lang="da-DK" b="1" dirty="0"/>
              <a:t>Full Disclosure</a:t>
            </a:r>
            <a:endParaRPr lang="en-US" dirty="0"/>
          </a:p>
        </p:txBody>
      </p:sp>
      <p:sp>
        <p:nvSpPr>
          <p:cNvPr id="5" name="Rektangel: afrundede hjørner 4">
            <a:extLst>
              <a:ext uri="{FF2B5EF4-FFF2-40B4-BE49-F238E27FC236}">
                <a16:creationId xmlns:a16="http://schemas.microsoft.com/office/drawing/2014/main" id="{D3DDC410-480D-42D4-9E24-D636D176E7C9}"/>
              </a:ext>
            </a:extLst>
          </p:cNvPr>
          <p:cNvSpPr/>
          <p:nvPr/>
        </p:nvSpPr>
        <p:spPr>
          <a:xfrm>
            <a:off x="5146544" y="2712015"/>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Reliable</a:t>
            </a:r>
            <a:endParaRPr lang="da-DK" b="1" dirty="0"/>
          </a:p>
          <a:p>
            <a:pPr algn="ctr"/>
            <a:r>
              <a:rPr lang="da-DK" b="1" dirty="0"/>
              <a:t>Fair Presentation</a:t>
            </a:r>
            <a:endParaRPr lang="en-US" dirty="0"/>
          </a:p>
        </p:txBody>
      </p:sp>
      <p:sp>
        <p:nvSpPr>
          <p:cNvPr id="6" name="Rektangel: afrundede hjørner 5">
            <a:extLst>
              <a:ext uri="{FF2B5EF4-FFF2-40B4-BE49-F238E27FC236}">
                <a16:creationId xmlns:a16="http://schemas.microsoft.com/office/drawing/2014/main" id="{AD2FEA30-56A1-4D6A-97F4-837ACB9AF113}"/>
              </a:ext>
            </a:extLst>
          </p:cNvPr>
          <p:cNvSpPr/>
          <p:nvPr/>
        </p:nvSpPr>
        <p:spPr>
          <a:xfrm>
            <a:off x="8995564" y="2708674"/>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Consistent</a:t>
            </a:r>
            <a:endParaRPr lang="da-DK" b="1" dirty="0"/>
          </a:p>
          <a:p>
            <a:pPr algn="ctr"/>
            <a:r>
              <a:rPr lang="da-DK" b="1" dirty="0" err="1"/>
              <a:t>Regulatory</a:t>
            </a:r>
            <a:r>
              <a:rPr lang="da-DK" b="1" dirty="0"/>
              <a:t>/</a:t>
            </a:r>
          </a:p>
          <a:p>
            <a:pPr algn="ctr"/>
            <a:r>
              <a:rPr lang="da-DK" b="1" dirty="0"/>
              <a:t>Marketing</a:t>
            </a:r>
            <a:endParaRPr lang="en-US" dirty="0"/>
          </a:p>
        </p:txBody>
      </p:sp>
      <p:sp>
        <p:nvSpPr>
          <p:cNvPr id="7" name="Rektangel: afrundede hjørner 6">
            <a:extLst>
              <a:ext uri="{FF2B5EF4-FFF2-40B4-BE49-F238E27FC236}">
                <a16:creationId xmlns:a16="http://schemas.microsoft.com/office/drawing/2014/main" id="{1B5E61D3-D734-498A-BC0F-A534A3AAB145}"/>
              </a:ext>
            </a:extLst>
          </p:cNvPr>
          <p:cNvSpPr/>
          <p:nvPr/>
        </p:nvSpPr>
        <p:spPr>
          <a:xfrm>
            <a:off x="5758410" y="3822068"/>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Clear</a:t>
            </a:r>
          </a:p>
          <a:p>
            <a:pPr algn="ctr"/>
            <a:r>
              <a:rPr lang="da-DK" b="1" dirty="0" err="1"/>
              <a:t>Specific</a:t>
            </a:r>
            <a:r>
              <a:rPr lang="da-DK" b="1" dirty="0"/>
              <a:t>/</a:t>
            </a:r>
            <a:r>
              <a:rPr lang="da-DK" b="1" dirty="0" err="1"/>
              <a:t>Precise</a:t>
            </a:r>
            <a:endParaRPr lang="en-US" dirty="0"/>
          </a:p>
        </p:txBody>
      </p:sp>
      <p:sp>
        <p:nvSpPr>
          <p:cNvPr id="8" name="Rektangel: afrundede hjørner 7">
            <a:extLst>
              <a:ext uri="{FF2B5EF4-FFF2-40B4-BE49-F238E27FC236}">
                <a16:creationId xmlns:a16="http://schemas.microsoft.com/office/drawing/2014/main" id="{DACBE6AE-46E9-4AC5-AAED-6948743A2205}"/>
              </a:ext>
            </a:extLst>
          </p:cNvPr>
          <p:cNvSpPr/>
          <p:nvPr/>
        </p:nvSpPr>
        <p:spPr>
          <a:xfrm>
            <a:off x="8383697" y="3822068"/>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Accessible</a:t>
            </a:r>
            <a:endParaRPr lang="da-DK" b="1" dirty="0"/>
          </a:p>
          <a:p>
            <a:pPr algn="ctr"/>
            <a:r>
              <a:rPr lang="da-DK" b="1" dirty="0" err="1"/>
              <a:t>Available</a:t>
            </a:r>
            <a:endParaRPr lang="en-US" dirty="0"/>
          </a:p>
        </p:txBody>
      </p:sp>
    </p:spTree>
    <p:extLst>
      <p:ext uri="{BB962C8B-B14F-4D97-AF65-F5344CB8AC3E}">
        <p14:creationId xmlns:p14="http://schemas.microsoft.com/office/powerpoint/2010/main" val="961184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476589-0E27-4489-95D0-42360EA27CED}"/>
              </a:ext>
            </a:extLst>
          </p:cNvPr>
          <p:cNvSpPr>
            <a:spLocks noGrp="1"/>
          </p:cNvSpPr>
          <p:nvPr>
            <p:ph type="title"/>
          </p:nvPr>
        </p:nvSpPr>
        <p:spPr/>
        <p:txBody>
          <a:bodyPr/>
          <a:lstStyle/>
          <a:p>
            <a:r>
              <a:rPr lang="da-DK" dirty="0" err="1"/>
              <a:t>Example</a:t>
            </a:r>
            <a:r>
              <a:rPr lang="da-DK" dirty="0"/>
              <a:t> </a:t>
            </a:r>
            <a:r>
              <a:rPr lang="da-DK" dirty="0" err="1"/>
              <a:t>IMplementing</a:t>
            </a:r>
            <a:endParaRPr lang="en-US" dirty="0"/>
          </a:p>
        </p:txBody>
      </p:sp>
      <p:sp>
        <p:nvSpPr>
          <p:cNvPr id="4" name="Rektangel: afrundede hjørner 3">
            <a:extLst>
              <a:ext uri="{FF2B5EF4-FFF2-40B4-BE49-F238E27FC236}">
                <a16:creationId xmlns:a16="http://schemas.microsoft.com/office/drawing/2014/main" id="{E6CD2E89-CB0D-4B63-A892-C9E27D31540E}"/>
              </a:ext>
            </a:extLst>
          </p:cNvPr>
          <p:cNvSpPr/>
          <p:nvPr/>
        </p:nvSpPr>
        <p:spPr>
          <a:xfrm>
            <a:off x="337902" y="18889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Objectives</a:t>
            </a:r>
            <a:endParaRPr lang="da-DK" b="1" dirty="0"/>
          </a:p>
          <a:p>
            <a:pPr algn="ctr"/>
            <a:r>
              <a:rPr lang="da-DK" b="1" dirty="0" err="1"/>
              <a:t>Measureable</a:t>
            </a:r>
            <a:endParaRPr lang="en-US" dirty="0"/>
          </a:p>
        </p:txBody>
      </p:sp>
      <p:sp>
        <p:nvSpPr>
          <p:cNvPr id="5" name="Rektangel: afrundede hjørner 4">
            <a:extLst>
              <a:ext uri="{FF2B5EF4-FFF2-40B4-BE49-F238E27FC236}">
                <a16:creationId xmlns:a16="http://schemas.microsoft.com/office/drawing/2014/main" id="{FD6D56FD-B5B3-4981-ACD1-720B1862E0CC}"/>
              </a:ext>
            </a:extLst>
          </p:cNvPr>
          <p:cNvSpPr/>
          <p:nvPr/>
        </p:nvSpPr>
        <p:spPr>
          <a:xfrm>
            <a:off x="2662002" y="18889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err="1"/>
              <a:t>Beneficiaries</a:t>
            </a:r>
            <a:endParaRPr lang="en-US" dirty="0"/>
          </a:p>
        </p:txBody>
      </p:sp>
      <p:sp>
        <p:nvSpPr>
          <p:cNvPr id="6" name="Rektangel: afrundede hjørner 5">
            <a:extLst>
              <a:ext uri="{FF2B5EF4-FFF2-40B4-BE49-F238E27FC236}">
                <a16:creationId xmlns:a16="http://schemas.microsoft.com/office/drawing/2014/main" id="{90B47E46-FF40-47B0-B580-75A3748364A3}"/>
              </a:ext>
            </a:extLst>
          </p:cNvPr>
          <p:cNvSpPr/>
          <p:nvPr/>
        </p:nvSpPr>
        <p:spPr>
          <a:xfrm>
            <a:off x="4963727" y="1888910"/>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Time Horizon</a:t>
            </a:r>
            <a:endParaRPr lang="en-US" dirty="0"/>
          </a:p>
        </p:txBody>
      </p:sp>
      <p:sp>
        <p:nvSpPr>
          <p:cNvPr id="7" name="Rektangel: afrundede hjørner 6">
            <a:extLst>
              <a:ext uri="{FF2B5EF4-FFF2-40B4-BE49-F238E27FC236}">
                <a16:creationId xmlns:a16="http://schemas.microsoft.com/office/drawing/2014/main" id="{048850EE-6133-47C2-A8E5-55D42A6FC8EB}"/>
              </a:ext>
            </a:extLst>
          </p:cNvPr>
          <p:cNvSpPr/>
          <p:nvPr/>
        </p:nvSpPr>
        <p:spPr>
          <a:xfrm>
            <a:off x="297303" y="3247702"/>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Relationships &amp;</a:t>
            </a:r>
          </a:p>
          <a:p>
            <a:pPr algn="ctr"/>
            <a:r>
              <a:rPr lang="da-DK" b="1" dirty="0" err="1"/>
              <a:t>Tradeoffs</a:t>
            </a:r>
            <a:endParaRPr lang="en-US" dirty="0"/>
          </a:p>
        </p:txBody>
      </p:sp>
      <p:sp>
        <p:nvSpPr>
          <p:cNvPr id="8" name="Rektangel: afrundede hjørner 7">
            <a:extLst>
              <a:ext uri="{FF2B5EF4-FFF2-40B4-BE49-F238E27FC236}">
                <a16:creationId xmlns:a16="http://schemas.microsoft.com/office/drawing/2014/main" id="{E0E9A6CA-4993-4733-809D-46A8CC2579F2}"/>
              </a:ext>
            </a:extLst>
          </p:cNvPr>
          <p:cNvSpPr/>
          <p:nvPr/>
        </p:nvSpPr>
        <p:spPr>
          <a:xfrm>
            <a:off x="2662001" y="3247702"/>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Proportion</a:t>
            </a:r>
            <a:endParaRPr lang="en-US" dirty="0"/>
          </a:p>
        </p:txBody>
      </p:sp>
      <p:sp>
        <p:nvSpPr>
          <p:cNvPr id="9" name="Rektangel: afrundede hjørner 8">
            <a:extLst>
              <a:ext uri="{FF2B5EF4-FFF2-40B4-BE49-F238E27FC236}">
                <a16:creationId xmlns:a16="http://schemas.microsoft.com/office/drawing/2014/main" id="{38C84759-BBB7-44FF-B9C8-0D48A08C0FB1}"/>
              </a:ext>
            </a:extLst>
          </p:cNvPr>
          <p:cNvSpPr/>
          <p:nvPr/>
        </p:nvSpPr>
        <p:spPr>
          <a:xfrm>
            <a:off x="4963727" y="3247702"/>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Risk</a:t>
            </a:r>
            <a:endParaRPr lang="en-US" dirty="0"/>
          </a:p>
        </p:txBody>
      </p:sp>
      <p:sp>
        <p:nvSpPr>
          <p:cNvPr id="10" name="Rektangel: afrundede hjørner 9">
            <a:extLst>
              <a:ext uri="{FF2B5EF4-FFF2-40B4-BE49-F238E27FC236}">
                <a16:creationId xmlns:a16="http://schemas.microsoft.com/office/drawing/2014/main" id="{01D01E97-DFED-441A-A478-0B055C886EBB}"/>
              </a:ext>
            </a:extLst>
          </p:cNvPr>
          <p:cNvSpPr/>
          <p:nvPr/>
        </p:nvSpPr>
        <p:spPr>
          <a:xfrm>
            <a:off x="337902" y="4565111"/>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Measurement</a:t>
            </a:r>
            <a:endParaRPr lang="en-US" dirty="0"/>
          </a:p>
        </p:txBody>
      </p:sp>
      <p:sp>
        <p:nvSpPr>
          <p:cNvPr id="11" name="Rektangel: afrundede hjørner 10">
            <a:extLst>
              <a:ext uri="{FF2B5EF4-FFF2-40B4-BE49-F238E27FC236}">
                <a16:creationId xmlns:a16="http://schemas.microsoft.com/office/drawing/2014/main" id="{B4F993CC-E8EE-4631-A772-62F7D376DE65}"/>
              </a:ext>
            </a:extLst>
          </p:cNvPr>
          <p:cNvSpPr/>
          <p:nvPr/>
        </p:nvSpPr>
        <p:spPr>
          <a:xfrm>
            <a:off x="2662001" y="4561181"/>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Targets for </a:t>
            </a:r>
            <a:r>
              <a:rPr lang="da-DK" b="1" dirty="0" err="1"/>
              <a:t>each</a:t>
            </a:r>
            <a:r>
              <a:rPr lang="da-DK" b="1" dirty="0"/>
              <a:t> </a:t>
            </a:r>
            <a:r>
              <a:rPr lang="da-DK" b="1" dirty="0" err="1"/>
              <a:t>investment</a:t>
            </a:r>
            <a:endParaRPr lang="da-DK" b="1" dirty="0"/>
          </a:p>
          <a:p>
            <a:pPr algn="ctr"/>
            <a:r>
              <a:rPr lang="da-DK" b="1" dirty="0" err="1"/>
              <a:t>Stewardship</a:t>
            </a:r>
            <a:endParaRPr lang="en-US" dirty="0"/>
          </a:p>
        </p:txBody>
      </p:sp>
      <p:sp>
        <p:nvSpPr>
          <p:cNvPr id="12" name="Rektangel: afrundede hjørner 11">
            <a:extLst>
              <a:ext uri="{FF2B5EF4-FFF2-40B4-BE49-F238E27FC236}">
                <a16:creationId xmlns:a16="http://schemas.microsoft.com/office/drawing/2014/main" id="{6EACE8F6-5BFA-4577-9DA2-18F2BE2F0F68}"/>
              </a:ext>
            </a:extLst>
          </p:cNvPr>
          <p:cNvSpPr/>
          <p:nvPr/>
        </p:nvSpPr>
        <p:spPr>
          <a:xfrm>
            <a:off x="4986100" y="4561181"/>
            <a:ext cx="2237173" cy="1216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Side </a:t>
            </a:r>
            <a:r>
              <a:rPr lang="da-DK" b="1" dirty="0" err="1"/>
              <a:t>Effects</a:t>
            </a:r>
            <a:endParaRPr lang="en-US" dirty="0"/>
          </a:p>
        </p:txBody>
      </p:sp>
      <p:sp>
        <p:nvSpPr>
          <p:cNvPr id="13" name="Tekstfelt 12">
            <a:extLst>
              <a:ext uri="{FF2B5EF4-FFF2-40B4-BE49-F238E27FC236}">
                <a16:creationId xmlns:a16="http://schemas.microsoft.com/office/drawing/2014/main" id="{0B7A1A65-E05E-4B75-BEA3-DAD3CED95786}"/>
              </a:ext>
            </a:extLst>
          </p:cNvPr>
          <p:cNvSpPr txBox="1"/>
          <p:nvPr/>
        </p:nvSpPr>
        <p:spPr>
          <a:xfrm>
            <a:off x="337902" y="6010275"/>
            <a:ext cx="3171061" cy="369332"/>
          </a:xfrm>
          <a:prstGeom prst="rect">
            <a:avLst/>
          </a:prstGeom>
          <a:noFill/>
        </p:spPr>
        <p:txBody>
          <a:bodyPr wrap="none" rtlCol="0">
            <a:spAutoFit/>
          </a:bodyPr>
          <a:lstStyle/>
          <a:p>
            <a:r>
              <a:rPr lang="da-DK" i="1" dirty="0"/>
              <a:t>CFA, World Standard, 2021</a:t>
            </a:r>
            <a:endParaRPr lang="en-US" i="1" dirty="0"/>
          </a:p>
        </p:txBody>
      </p:sp>
      <p:pic>
        <p:nvPicPr>
          <p:cNvPr id="14" name="Billede 13">
            <a:extLst>
              <a:ext uri="{FF2B5EF4-FFF2-40B4-BE49-F238E27FC236}">
                <a16:creationId xmlns:a16="http://schemas.microsoft.com/office/drawing/2014/main" id="{2011AD88-58AE-408B-B3C3-B29250150E32}"/>
              </a:ext>
            </a:extLst>
          </p:cNvPr>
          <p:cNvPicPr>
            <a:picLocks noChangeAspect="1"/>
          </p:cNvPicPr>
          <p:nvPr/>
        </p:nvPicPr>
        <p:blipFill>
          <a:blip r:embed="rId2"/>
          <a:stretch>
            <a:fillRect/>
          </a:stretch>
        </p:blipFill>
        <p:spPr>
          <a:xfrm>
            <a:off x="7476119" y="2671983"/>
            <a:ext cx="4314397" cy="2497318"/>
          </a:xfrm>
          <a:prstGeom prst="rect">
            <a:avLst/>
          </a:prstGeom>
        </p:spPr>
      </p:pic>
    </p:spTree>
    <p:extLst>
      <p:ext uri="{BB962C8B-B14F-4D97-AF65-F5344CB8AC3E}">
        <p14:creationId xmlns:p14="http://schemas.microsoft.com/office/powerpoint/2010/main" val="10135978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7A1973-CF1D-4D32-8427-38736EF18485}"/>
              </a:ext>
            </a:extLst>
          </p:cNvPr>
          <p:cNvSpPr>
            <a:spLocks noGrp="1"/>
          </p:cNvSpPr>
          <p:nvPr>
            <p:ph type="title"/>
          </p:nvPr>
        </p:nvSpPr>
        <p:spPr/>
        <p:txBody>
          <a:bodyPr/>
          <a:lstStyle/>
          <a:p>
            <a:r>
              <a:rPr lang="da-DK" dirty="0"/>
              <a:t>Novo ESG</a:t>
            </a:r>
            <a:endParaRPr lang="en-US" dirty="0"/>
          </a:p>
        </p:txBody>
      </p:sp>
      <p:pic>
        <p:nvPicPr>
          <p:cNvPr id="5" name="Billede 4">
            <a:extLst>
              <a:ext uri="{FF2B5EF4-FFF2-40B4-BE49-F238E27FC236}">
                <a16:creationId xmlns:a16="http://schemas.microsoft.com/office/drawing/2014/main" id="{9592721F-6541-493A-9709-FB42BB6D5CE6}"/>
              </a:ext>
            </a:extLst>
          </p:cNvPr>
          <p:cNvPicPr>
            <a:picLocks noChangeAspect="1"/>
          </p:cNvPicPr>
          <p:nvPr/>
        </p:nvPicPr>
        <p:blipFill>
          <a:blip r:embed="rId2"/>
          <a:stretch>
            <a:fillRect/>
          </a:stretch>
        </p:blipFill>
        <p:spPr>
          <a:xfrm>
            <a:off x="485775" y="666750"/>
            <a:ext cx="5810250" cy="5810250"/>
          </a:xfrm>
          <a:prstGeom prst="rect">
            <a:avLst/>
          </a:prstGeom>
        </p:spPr>
      </p:pic>
    </p:spTree>
    <p:extLst>
      <p:ext uri="{BB962C8B-B14F-4D97-AF65-F5344CB8AC3E}">
        <p14:creationId xmlns:p14="http://schemas.microsoft.com/office/powerpoint/2010/main" val="36765668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3CF676-23B8-4303-978C-9B0AF83C54B0}"/>
              </a:ext>
            </a:extLst>
          </p:cNvPr>
          <p:cNvSpPr>
            <a:spLocks noGrp="1"/>
          </p:cNvSpPr>
          <p:nvPr>
            <p:ph type="title"/>
          </p:nvPr>
        </p:nvSpPr>
        <p:spPr/>
        <p:txBody>
          <a:bodyPr/>
          <a:lstStyle/>
          <a:p>
            <a:r>
              <a:rPr lang="da-DK" dirty="0"/>
              <a:t>Group </a:t>
            </a:r>
            <a:r>
              <a:rPr lang="da-DK" dirty="0" err="1"/>
              <a:t>Exercise</a:t>
            </a:r>
            <a:endParaRPr lang="en-US" dirty="0"/>
          </a:p>
        </p:txBody>
      </p:sp>
      <p:sp>
        <p:nvSpPr>
          <p:cNvPr id="4" name="Rektangel 3">
            <a:extLst>
              <a:ext uri="{FF2B5EF4-FFF2-40B4-BE49-F238E27FC236}">
                <a16:creationId xmlns:a16="http://schemas.microsoft.com/office/drawing/2014/main" id="{A7203E70-7D44-41A6-A251-B915B1D713CC}"/>
              </a:ext>
            </a:extLst>
          </p:cNvPr>
          <p:cNvSpPr/>
          <p:nvPr/>
        </p:nvSpPr>
        <p:spPr>
          <a:xfrm>
            <a:off x="485775" y="1762124"/>
            <a:ext cx="3333750" cy="3895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Group 1 is the Company Zara in </a:t>
            </a:r>
            <a:r>
              <a:rPr lang="da-DK" dirty="0" err="1"/>
              <a:t>Tunisia</a:t>
            </a:r>
            <a:endParaRPr lang="da-DK" dirty="0"/>
          </a:p>
          <a:p>
            <a:pPr algn="ctr"/>
            <a:r>
              <a:rPr lang="da-DK" dirty="0" err="1"/>
              <a:t>You</a:t>
            </a:r>
            <a:r>
              <a:rPr lang="da-DK" dirty="0"/>
              <a:t> have to </a:t>
            </a:r>
            <a:r>
              <a:rPr lang="da-DK" dirty="0" err="1"/>
              <a:t>prepare</a:t>
            </a:r>
            <a:r>
              <a:rPr lang="da-DK" dirty="0"/>
              <a:t> the ESG for the Company</a:t>
            </a:r>
          </a:p>
          <a:p>
            <a:pPr algn="ctr"/>
            <a:r>
              <a:rPr lang="da-DK" dirty="0"/>
              <a:t>This is to </a:t>
            </a:r>
            <a:r>
              <a:rPr lang="da-DK" dirty="0" err="1"/>
              <a:t>be</a:t>
            </a:r>
            <a:r>
              <a:rPr lang="da-DK" dirty="0"/>
              <a:t> </a:t>
            </a:r>
            <a:r>
              <a:rPr lang="da-DK" dirty="0" err="1"/>
              <a:t>handed</a:t>
            </a:r>
            <a:r>
              <a:rPr lang="da-DK" dirty="0"/>
              <a:t> in to </a:t>
            </a:r>
            <a:r>
              <a:rPr lang="da-DK" dirty="0" err="1"/>
              <a:t>me</a:t>
            </a:r>
            <a:r>
              <a:rPr lang="da-DK" dirty="0"/>
              <a:t>.</a:t>
            </a:r>
          </a:p>
          <a:p>
            <a:pPr algn="ctr"/>
            <a:endParaRPr lang="da-DK" dirty="0"/>
          </a:p>
          <a:p>
            <a:pPr algn="ctr"/>
            <a:r>
              <a:rPr lang="da-DK" dirty="0" err="1"/>
              <a:t>You</a:t>
            </a:r>
            <a:r>
              <a:rPr lang="da-DK" dirty="0"/>
              <a:t> </a:t>
            </a:r>
            <a:r>
              <a:rPr lang="da-DK" dirty="0" err="1"/>
              <a:t>will</a:t>
            </a:r>
            <a:r>
              <a:rPr lang="da-DK" dirty="0"/>
              <a:t> </a:t>
            </a:r>
            <a:r>
              <a:rPr lang="da-DK" dirty="0" err="1"/>
              <a:t>prepare</a:t>
            </a:r>
            <a:r>
              <a:rPr lang="da-DK" dirty="0"/>
              <a:t> </a:t>
            </a:r>
            <a:r>
              <a:rPr lang="da-DK" dirty="0" err="1"/>
              <a:t>principles</a:t>
            </a:r>
            <a:r>
              <a:rPr lang="da-DK" dirty="0"/>
              <a:t>, </a:t>
            </a:r>
            <a:r>
              <a:rPr lang="da-DK" dirty="0" err="1"/>
              <a:t>rather</a:t>
            </a:r>
            <a:r>
              <a:rPr lang="da-DK" dirty="0"/>
              <a:t> </a:t>
            </a:r>
            <a:r>
              <a:rPr lang="da-DK" dirty="0" err="1"/>
              <a:t>than</a:t>
            </a:r>
            <a:r>
              <a:rPr lang="da-DK" dirty="0"/>
              <a:t> </a:t>
            </a:r>
            <a:r>
              <a:rPr lang="da-DK" dirty="0" err="1"/>
              <a:t>actual</a:t>
            </a:r>
            <a:r>
              <a:rPr lang="da-DK" dirty="0"/>
              <a:t> </a:t>
            </a:r>
            <a:r>
              <a:rPr lang="da-DK" dirty="0" err="1"/>
              <a:t>figures</a:t>
            </a:r>
            <a:endParaRPr lang="en-US" dirty="0"/>
          </a:p>
        </p:txBody>
      </p:sp>
      <p:sp>
        <p:nvSpPr>
          <p:cNvPr id="5" name="Rektangel 4">
            <a:extLst>
              <a:ext uri="{FF2B5EF4-FFF2-40B4-BE49-F238E27FC236}">
                <a16:creationId xmlns:a16="http://schemas.microsoft.com/office/drawing/2014/main" id="{A30370D1-BCA0-4A63-8AD3-752BDE5016C7}"/>
              </a:ext>
            </a:extLst>
          </p:cNvPr>
          <p:cNvSpPr/>
          <p:nvPr/>
        </p:nvSpPr>
        <p:spPr>
          <a:xfrm>
            <a:off x="4562475" y="1790699"/>
            <a:ext cx="3333750" cy="3895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Group 2 </a:t>
            </a:r>
            <a:r>
              <a:rPr lang="da-DK" dirty="0" err="1"/>
              <a:t>will</a:t>
            </a:r>
            <a:r>
              <a:rPr lang="da-DK" dirty="0"/>
              <a:t> audit the ESG </a:t>
            </a:r>
            <a:r>
              <a:rPr lang="da-DK" dirty="0" err="1"/>
              <a:t>presented</a:t>
            </a:r>
            <a:r>
              <a:rPr lang="da-DK" dirty="0"/>
              <a:t> by Group 1</a:t>
            </a:r>
          </a:p>
          <a:p>
            <a:pPr algn="ctr"/>
            <a:r>
              <a:rPr lang="da-DK" dirty="0"/>
              <a:t>The </a:t>
            </a:r>
            <a:r>
              <a:rPr lang="da-DK" dirty="0" err="1"/>
              <a:t>group</a:t>
            </a:r>
            <a:r>
              <a:rPr lang="da-DK" dirty="0"/>
              <a:t> </a:t>
            </a:r>
            <a:r>
              <a:rPr lang="da-DK" dirty="0" err="1"/>
              <a:t>will</a:t>
            </a:r>
            <a:r>
              <a:rPr lang="da-DK" dirty="0"/>
              <a:t> </a:t>
            </a:r>
            <a:r>
              <a:rPr lang="da-DK" dirty="0" err="1"/>
              <a:t>prepare</a:t>
            </a:r>
            <a:r>
              <a:rPr lang="da-DK" dirty="0"/>
              <a:t> the Audit </a:t>
            </a:r>
            <a:r>
              <a:rPr lang="da-DK" dirty="0" err="1"/>
              <a:t>concerns</a:t>
            </a:r>
            <a:r>
              <a:rPr lang="da-DK" dirty="0"/>
              <a:t>.</a:t>
            </a:r>
          </a:p>
          <a:p>
            <a:pPr algn="ctr"/>
            <a:r>
              <a:rPr lang="da-DK" dirty="0"/>
              <a:t>This is to </a:t>
            </a:r>
            <a:r>
              <a:rPr lang="da-DK" dirty="0" err="1"/>
              <a:t>be</a:t>
            </a:r>
            <a:r>
              <a:rPr lang="da-DK" dirty="0"/>
              <a:t> </a:t>
            </a:r>
            <a:r>
              <a:rPr lang="da-DK" dirty="0" err="1"/>
              <a:t>handed</a:t>
            </a:r>
            <a:r>
              <a:rPr lang="da-DK" dirty="0"/>
              <a:t> in to </a:t>
            </a:r>
            <a:r>
              <a:rPr lang="da-DK" dirty="0" err="1"/>
              <a:t>me</a:t>
            </a:r>
            <a:endParaRPr lang="da-DK" dirty="0"/>
          </a:p>
          <a:p>
            <a:pPr algn="ctr"/>
            <a:endParaRPr lang="da-DK" dirty="0"/>
          </a:p>
          <a:p>
            <a:pPr algn="ctr"/>
            <a:r>
              <a:rPr lang="da-DK" dirty="0" err="1"/>
              <a:t>You</a:t>
            </a:r>
            <a:r>
              <a:rPr lang="da-DK" dirty="0"/>
              <a:t> </a:t>
            </a:r>
            <a:r>
              <a:rPr lang="da-DK" dirty="0" err="1"/>
              <a:t>will</a:t>
            </a:r>
            <a:r>
              <a:rPr lang="da-DK" dirty="0"/>
              <a:t> audit </a:t>
            </a:r>
            <a:r>
              <a:rPr lang="da-DK" dirty="0" err="1"/>
              <a:t>principles</a:t>
            </a:r>
            <a:r>
              <a:rPr lang="da-DK" dirty="0"/>
              <a:t>, </a:t>
            </a:r>
            <a:r>
              <a:rPr lang="da-DK" dirty="0" err="1"/>
              <a:t>rather</a:t>
            </a:r>
            <a:r>
              <a:rPr lang="da-DK" dirty="0"/>
              <a:t> </a:t>
            </a:r>
            <a:r>
              <a:rPr lang="da-DK" dirty="0" err="1"/>
              <a:t>than</a:t>
            </a:r>
            <a:r>
              <a:rPr lang="da-DK" dirty="0"/>
              <a:t> </a:t>
            </a:r>
            <a:r>
              <a:rPr lang="da-DK" dirty="0" err="1"/>
              <a:t>figures</a:t>
            </a:r>
            <a:r>
              <a:rPr lang="da-DK" dirty="0"/>
              <a:t>, by i.e. </a:t>
            </a:r>
            <a:r>
              <a:rPr lang="da-DK" dirty="0" err="1"/>
              <a:t>suggesting</a:t>
            </a:r>
            <a:r>
              <a:rPr lang="da-DK" dirty="0"/>
              <a:t> </a:t>
            </a:r>
            <a:r>
              <a:rPr lang="da-DK" dirty="0" err="1"/>
              <a:t>other</a:t>
            </a:r>
            <a:r>
              <a:rPr lang="da-DK" dirty="0"/>
              <a:t> </a:t>
            </a:r>
            <a:r>
              <a:rPr lang="da-DK" dirty="0" err="1"/>
              <a:t>figures</a:t>
            </a:r>
            <a:endParaRPr lang="en-US" dirty="0"/>
          </a:p>
        </p:txBody>
      </p:sp>
      <p:sp>
        <p:nvSpPr>
          <p:cNvPr id="6" name="Rektangel 5">
            <a:extLst>
              <a:ext uri="{FF2B5EF4-FFF2-40B4-BE49-F238E27FC236}">
                <a16:creationId xmlns:a16="http://schemas.microsoft.com/office/drawing/2014/main" id="{13FE4AE6-37CB-43A3-96D7-0C07256002AC}"/>
              </a:ext>
            </a:extLst>
          </p:cNvPr>
          <p:cNvSpPr/>
          <p:nvPr/>
        </p:nvSpPr>
        <p:spPr>
          <a:xfrm>
            <a:off x="8153400" y="4162425"/>
            <a:ext cx="3752850" cy="2362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Both</a:t>
            </a:r>
            <a:r>
              <a:rPr lang="da-DK" dirty="0"/>
              <a:t> Groups have </a:t>
            </a:r>
            <a:r>
              <a:rPr lang="da-DK" dirty="0" err="1"/>
              <a:t>around</a:t>
            </a:r>
            <a:r>
              <a:rPr lang="da-DK" dirty="0"/>
              <a:t> 1 hour for </a:t>
            </a:r>
            <a:r>
              <a:rPr lang="da-DK" dirty="0" err="1"/>
              <a:t>preparing</a:t>
            </a:r>
            <a:endParaRPr lang="da-DK" dirty="0"/>
          </a:p>
          <a:p>
            <a:pPr algn="ctr"/>
            <a:r>
              <a:rPr lang="da-DK" dirty="0"/>
              <a:t>Group 1 </a:t>
            </a:r>
            <a:r>
              <a:rPr lang="da-DK" dirty="0" err="1"/>
              <a:t>will</a:t>
            </a:r>
            <a:r>
              <a:rPr lang="da-DK" dirty="0"/>
              <a:t> present </a:t>
            </a:r>
            <a:r>
              <a:rPr lang="da-DK" dirty="0" err="1"/>
              <a:t>their</a:t>
            </a:r>
            <a:r>
              <a:rPr lang="da-DK" dirty="0"/>
              <a:t> ESG in 30 min (max)</a:t>
            </a:r>
          </a:p>
          <a:p>
            <a:pPr algn="ctr"/>
            <a:r>
              <a:rPr lang="da-DK" dirty="0"/>
              <a:t>Group 2 </a:t>
            </a:r>
            <a:r>
              <a:rPr lang="da-DK" dirty="0" err="1"/>
              <a:t>will</a:t>
            </a:r>
            <a:r>
              <a:rPr lang="da-DK" dirty="0"/>
              <a:t> </a:t>
            </a:r>
            <a:r>
              <a:rPr lang="da-DK" dirty="0" err="1"/>
              <a:t>then</a:t>
            </a:r>
            <a:r>
              <a:rPr lang="da-DK" dirty="0"/>
              <a:t> ask </a:t>
            </a:r>
            <a:r>
              <a:rPr lang="da-DK" dirty="0" err="1"/>
              <a:t>questions</a:t>
            </a:r>
            <a:r>
              <a:rPr lang="da-DK" dirty="0"/>
              <a:t>/audit to the </a:t>
            </a:r>
            <a:r>
              <a:rPr lang="da-DK" dirty="0" err="1"/>
              <a:t>presented</a:t>
            </a:r>
            <a:r>
              <a:rPr lang="da-DK" dirty="0"/>
              <a:t> ESG (30 min)</a:t>
            </a:r>
            <a:endParaRPr lang="en-US" dirty="0"/>
          </a:p>
        </p:txBody>
      </p:sp>
    </p:spTree>
    <p:extLst>
      <p:ext uri="{BB962C8B-B14F-4D97-AF65-F5344CB8AC3E}">
        <p14:creationId xmlns:p14="http://schemas.microsoft.com/office/powerpoint/2010/main" val="27202565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7C5FB4-4DFD-4E2E-9FB0-C940B03B9526}"/>
              </a:ext>
            </a:extLst>
          </p:cNvPr>
          <p:cNvSpPr>
            <a:spLocks noGrp="1"/>
          </p:cNvSpPr>
          <p:nvPr>
            <p:ph type="title"/>
          </p:nvPr>
        </p:nvSpPr>
        <p:spPr/>
        <p:txBody>
          <a:bodyPr/>
          <a:lstStyle/>
          <a:p>
            <a:r>
              <a:rPr lang="da-DK" dirty="0"/>
              <a:t>ESG Group 1</a:t>
            </a:r>
            <a:endParaRPr lang="en-US" dirty="0"/>
          </a:p>
        </p:txBody>
      </p:sp>
      <p:sp>
        <p:nvSpPr>
          <p:cNvPr id="4" name="Rektangel 3">
            <a:extLst>
              <a:ext uri="{FF2B5EF4-FFF2-40B4-BE49-F238E27FC236}">
                <a16:creationId xmlns:a16="http://schemas.microsoft.com/office/drawing/2014/main" id="{227727AB-FF66-41A4-8AE3-F4D811A0D46E}"/>
              </a:ext>
            </a:extLst>
          </p:cNvPr>
          <p:cNvSpPr/>
          <p:nvPr/>
        </p:nvSpPr>
        <p:spPr>
          <a:xfrm>
            <a:off x="419100" y="2333625"/>
            <a:ext cx="2552700" cy="4057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E</a:t>
            </a:r>
          </a:p>
          <a:p>
            <a:pPr algn="ctr"/>
            <a:endParaRPr lang="da-DK" dirty="0"/>
          </a:p>
          <a:p>
            <a:pPr algn="ctr"/>
            <a:r>
              <a:rPr lang="da-DK" dirty="0"/>
              <a:t>Energy</a:t>
            </a:r>
          </a:p>
          <a:p>
            <a:pPr algn="ctr"/>
            <a:r>
              <a:rPr lang="da-DK" dirty="0"/>
              <a:t>Waste</a:t>
            </a:r>
          </a:p>
          <a:p>
            <a:pPr algn="ctr"/>
            <a:r>
              <a:rPr lang="da-DK" dirty="0" err="1"/>
              <a:t>Carbon</a:t>
            </a:r>
            <a:r>
              <a:rPr lang="da-DK" dirty="0"/>
              <a:t> </a:t>
            </a:r>
            <a:r>
              <a:rPr lang="da-DK" dirty="0" err="1"/>
              <a:t>Footprint</a:t>
            </a:r>
            <a:endParaRPr lang="da-DK" dirty="0"/>
          </a:p>
          <a:p>
            <a:pPr algn="ctr"/>
            <a:endParaRPr lang="da-DK" dirty="0"/>
          </a:p>
          <a:p>
            <a:pPr algn="ctr"/>
            <a:endParaRPr lang="en-US" dirty="0"/>
          </a:p>
        </p:txBody>
      </p:sp>
      <p:sp>
        <p:nvSpPr>
          <p:cNvPr id="5" name="Rektangel 4">
            <a:extLst>
              <a:ext uri="{FF2B5EF4-FFF2-40B4-BE49-F238E27FC236}">
                <a16:creationId xmlns:a16="http://schemas.microsoft.com/office/drawing/2014/main" id="{27EEF8E2-32A4-483B-82C5-76BE1468F3FC}"/>
              </a:ext>
            </a:extLst>
          </p:cNvPr>
          <p:cNvSpPr/>
          <p:nvPr/>
        </p:nvSpPr>
        <p:spPr>
          <a:xfrm>
            <a:off x="3124200" y="2333625"/>
            <a:ext cx="2552700" cy="4057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S</a:t>
            </a:r>
          </a:p>
          <a:p>
            <a:pPr algn="ctr"/>
            <a:r>
              <a:rPr lang="da-DK" dirty="0"/>
              <a:t>Code of </a:t>
            </a:r>
            <a:r>
              <a:rPr lang="da-DK" dirty="0" err="1"/>
              <a:t>conduct</a:t>
            </a:r>
            <a:endParaRPr lang="da-DK" dirty="0"/>
          </a:p>
          <a:p>
            <a:pPr algn="ctr"/>
            <a:r>
              <a:rPr lang="da-DK" dirty="0" err="1"/>
              <a:t>Equality</a:t>
            </a:r>
            <a:endParaRPr lang="da-DK" dirty="0"/>
          </a:p>
          <a:p>
            <a:pPr algn="ctr"/>
            <a:r>
              <a:rPr lang="da-DK" dirty="0" err="1"/>
              <a:t>Diversity</a:t>
            </a:r>
            <a:endParaRPr lang="da-DK" dirty="0"/>
          </a:p>
          <a:p>
            <a:pPr algn="ctr"/>
            <a:r>
              <a:rPr lang="da-DK" dirty="0" err="1"/>
              <a:t>Inclusion</a:t>
            </a:r>
            <a:endParaRPr lang="da-DK" dirty="0"/>
          </a:p>
          <a:p>
            <a:pPr algn="ctr"/>
            <a:r>
              <a:rPr lang="da-DK" dirty="0" err="1"/>
              <a:t>Income</a:t>
            </a:r>
            <a:r>
              <a:rPr lang="da-DK" dirty="0"/>
              <a:t>/</a:t>
            </a:r>
            <a:r>
              <a:rPr lang="da-DK" dirty="0" err="1"/>
              <a:t>Incentives</a:t>
            </a:r>
            <a:endParaRPr lang="da-DK" dirty="0"/>
          </a:p>
          <a:p>
            <a:pPr algn="ctr"/>
            <a:r>
              <a:rPr lang="da-DK" dirty="0" err="1"/>
              <a:t>Worklife</a:t>
            </a:r>
            <a:r>
              <a:rPr lang="da-DK" dirty="0"/>
              <a:t> Balance</a:t>
            </a:r>
          </a:p>
          <a:p>
            <a:pPr algn="ctr"/>
            <a:endParaRPr lang="da-DK" dirty="0"/>
          </a:p>
          <a:p>
            <a:pPr algn="ctr"/>
            <a:r>
              <a:rPr lang="da-DK" dirty="0"/>
              <a:t>Compliance Tools</a:t>
            </a:r>
            <a:endParaRPr lang="en-US" dirty="0"/>
          </a:p>
        </p:txBody>
      </p:sp>
      <p:sp>
        <p:nvSpPr>
          <p:cNvPr id="6" name="Rektangel 5">
            <a:extLst>
              <a:ext uri="{FF2B5EF4-FFF2-40B4-BE49-F238E27FC236}">
                <a16:creationId xmlns:a16="http://schemas.microsoft.com/office/drawing/2014/main" id="{9AC89F8D-151E-403C-8802-B618369834A1}"/>
              </a:ext>
            </a:extLst>
          </p:cNvPr>
          <p:cNvSpPr/>
          <p:nvPr/>
        </p:nvSpPr>
        <p:spPr>
          <a:xfrm>
            <a:off x="5829300" y="2333624"/>
            <a:ext cx="2552700" cy="4057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G</a:t>
            </a:r>
          </a:p>
          <a:p>
            <a:pPr algn="ctr"/>
            <a:endParaRPr lang="da-DK" dirty="0"/>
          </a:p>
          <a:p>
            <a:pPr algn="ctr"/>
            <a:r>
              <a:rPr lang="da-DK" dirty="0" err="1"/>
              <a:t>Strategy</a:t>
            </a:r>
            <a:endParaRPr lang="da-DK" dirty="0"/>
          </a:p>
          <a:p>
            <a:pPr algn="ctr"/>
            <a:r>
              <a:rPr lang="da-DK" dirty="0"/>
              <a:t>Business Plan</a:t>
            </a:r>
          </a:p>
          <a:p>
            <a:pPr algn="ctr"/>
            <a:r>
              <a:rPr lang="da-DK" dirty="0"/>
              <a:t>New Businessmodel</a:t>
            </a:r>
          </a:p>
          <a:p>
            <a:pPr algn="ctr"/>
            <a:r>
              <a:rPr lang="da-DK" dirty="0"/>
              <a:t>Compliance </a:t>
            </a:r>
            <a:r>
              <a:rPr lang="da-DK" dirty="0" err="1"/>
              <a:t>Function</a:t>
            </a:r>
            <a:endParaRPr lang="da-DK" dirty="0"/>
          </a:p>
          <a:p>
            <a:pPr algn="ctr"/>
            <a:r>
              <a:rPr lang="da-DK" dirty="0" err="1"/>
              <a:t>Boardmeeting</a:t>
            </a:r>
            <a:endParaRPr lang="da-DK" dirty="0"/>
          </a:p>
          <a:p>
            <a:pPr algn="ctr"/>
            <a:r>
              <a:rPr lang="da-DK" dirty="0" err="1"/>
              <a:t>Diversity</a:t>
            </a:r>
            <a:r>
              <a:rPr lang="da-DK" dirty="0"/>
              <a:t>/</a:t>
            </a:r>
            <a:r>
              <a:rPr lang="da-DK" dirty="0" err="1"/>
              <a:t>Inclusion</a:t>
            </a:r>
            <a:endParaRPr lang="da-DK" dirty="0"/>
          </a:p>
          <a:p>
            <a:pPr algn="ctr"/>
            <a:r>
              <a:rPr lang="da-DK" dirty="0"/>
              <a:t>Audit</a:t>
            </a:r>
            <a:endParaRPr lang="en-US" dirty="0"/>
          </a:p>
        </p:txBody>
      </p:sp>
    </p:spTree>
    <p:extLst>
      <p:ext uri="{BB962C8B-B14F-4D97-AF65-F5344CB8AC3E}">
        <p14:creationId xmlns:p14="http://schemas.microsoft.com/office/powerpoint/2010/main" val="5678406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FBE392-8900-45B6-A380-542C48274C2A}"/>
              </a:ext>
            </a:extLst>
          </p:cNvPr>
          <p:cNvSpPr>
            <a:spLocks noGrp="1"/>
          </p:cNvSpPr>
          <p:nvPr>
            <p:ph type="title"/>
          </p:nvPr>
        </p:nvSpPr>
        <p:spPr/>
        <p:txBody>
          <a:bodyPr/>
          <a:lstStyle/>
          <a:p>
            <a:r>
              <a:rPr lang="en-US" b="0" i="0" dirty="0">
                <a:effectLst/>
                <a:latin typeface="-apple-system"/>
              </a:rPr>
              <a:t>Sustainability? ESG? That is not relevant for me!"</a:t>
            </a:r>
            <a:endParaRPr lang="en-US" dirty="0"/>
          </a:p>
        </p:txBody>
      </p:sp>
      <p:sp>
        <p:nvSpPr>
          <p:cNvPr id="3" name="Pladsholder til indhold 2">
            <a:extLst>
              <a:ext uri="{FF2B5EF4-FFF2-40B4-BE49-F238E27FC236}">
                <a16:creationId xmlns:a16="http://schemas.microsoft.com/office/drawing/2014/main" id="{5EBB88F4-7937-406D-8F9B-917A6E00ADDD}"/>
              </a:ext>
            </a:extLst>
          </p:cNvPr>
          <p:cNvSpPr>
            <a:spLocks noGrp="1"/>
          </p:cNvSpPr>
          <p:nvPr>
            <p:ph idx="1"/>
          </p:nvPr>
        </p:nvSpPr>
        <p:spPr>
          <a:xfrm>
            <a:off x="570389" y="2318848"/>
            <a:ext cx="10820400" cy="2705914"/>
          </a:xfrm>
        </p:spPr>
        <p:txBody>
          <a:bodyPr/>
          <a:lstStyle/>
          <a:p>
            <a:r>
              <a:rPr lang="en-US" b="0" i="0" dirty="0">
                <a:effectLst/>
                <a:latin typeface="-apple-system"/>
              </a:rPr>
              <a:t>Sustainability is hot, for customers and for the financial sector. There is just one issue. </a:t>
            </a:r>
          </a:p>
          <a:p>
            <a:endParaRPr lang="en-US" dirty="0">
              <a:latin typeface="-apple-system"/>
            </a:endParaRPr>
          </a:p>
          <a:p>
            <a:r>
              <a:rPr lang="en-US" b="0" i="0" dirty="0">
                <a:effectLst/>
                <a:latin typeface="-apple-system"/>
              </a:rPr>
              <a:t>How do we get an overview? </a:t>
            </a:r>
            <a:r>
              <a:rPr lang="en-US" dirty="0">
                <a:solidFill>
                  <a:srgbClr val="FF0000"/>
                </a:solidFill>
                <a:latin typeface="-apple-system"/>
              </a:rPr>
              <a:t>Analysis of actors</a:t>
            </a:r>
            <a:endParaRPr lang="en-US" b="0" i="0" dirty="0">
              <a:solidFill>
                <a:srgbClr val="FF0000"/>
              </a:solidFill>
              <a:effectLst/>
              <a:latin typeface="-apple-system"/>
            </a:endParaRPr>
          </a:p>
          <a:p>
            <a:r>
              <a:rPr lang="en-US" b="0" i="0" dirty="0">
                <a:effectLst/>
                <a:latin typeface="-apple-system"/>
              </a:rPr>
              <a:t>How can we implement ESG?  </a:t>
            </a:r>
            <a:r>
              <a:rPr lang="en-US" b="0" i="0" dirty="0">
                <a:solidFill>
                  <a:srgbClr val="FF0000"/>
                </a:solidFill>
                <a:effectLst/>
                <a:latin typeface="-apple-system"/>
              </a:rPr>
              <a:t>Guidelines and Standards</a:t>
            </a:r>
          </a:p>
          <a:p>
            <a:r>
              <a:rPr lang="en-US" b="0" i="0" dirty="0">
                <a:effectLst/>
                <a:latin typeface="-apple-system"/>
              </a:rPr>
              <a:t>How can we support Circular Economy? </a:t>
            </a:r>
            <a:r>
              <a:rPr lang="en-US" b="0" i="0" dirty="0">
                <a:solidFill>
                  <a:srgbClr val="FF0000"/>
                </a:solidFill>
                <a:effectLst/>
                <a:latin typeface="-apple-system"/>
              </a:rPr>
              <a:t>New Ways of Thinking</a:t>
            </a:r>
          </a:p>
          <a:p>
            <a:r>
              <a:rPr lang="en-US" b="0" i="0" dirty="0">
                <a:effectLst/>
                <a:latin typeface="-apple-system"/>
              </a:rPr>
              <a:t>Are there revenues to be gained in Sustainability? </a:t>
            </a:r>
            <a:r>
              <a:rPr lang="en-US" b="0" i="0" dirty="0">
                <a:solidFill>
                  <a:srgbClr val="FF0000"/>
                </a:solidFill>
                <a:effectLst/>
                <a:latin typeface="-apple-system"/>
              </a:rPr>
              <a:t>New Revenue Models</a:t>
            </a:r>
            <a:endParaRPr lang="en-US" dirty="0">
              <a:solidFill>
                <a:srgbClr val="FF0000"/>
              </a:solidFill>
            </a:endParaRPr>
          </a:p>
        </p:txBody>
      </p:sp>
      <p:sp>
        <p:nvSpPr>
          <p:cNvPr id="4" name="Tekstfelt 3">
            <a:extLst>
              <a:ext uri="{FF2B5EF4-FFF2-40B4-BE49-F238E27FC236}">
                <a16:creationId xmlns:a16="http://schemas.microsoft.com/office/drawing/2014/main" id="{E287C732-9AC2-4300-A73B-614385E0B423}"/>
              </a:ext>
            </a:extLst>
          </p:cNvPr>
          <p:cNvSpPr txBox="1"/>
          <p:nvPr/>
        </p:nvSpPr>
        <p:spPr>
          <a:xfrm>
            <a:off x="2183907" y="5788241"/>
            <a:ext cx="7778091" cy="923330"/>
          </a:xfrm>
          <a:prstGeom prst="rect">
            <a:avLst/>
          </a:prstGeom>
          <a:noFill/>
        </p:spPr>
        <p:txBody>
          <a:bodyPr wrap="none" rtlCol="0">
            <a:spAutoFit/>
          </a:bodyPr>
          <a:lstStyle/>
          <a:p>
            <a:pPr algn="ctr"/>
            <a:r>
              <a:rPr lang="da-DK" dirty="0"/>
              <a:t>Peter Nordgaard</a:t>
            </a:r>
          </a:p>
          <a:p>
            <a:pPr algn="ctr"/>
            <a:r>
              <a:rPr lang="da-DK" dirty="0"/>
              <a:t>Instagram </a:t>
            </a:r>
            <a:r>
              <a:rPr lang="da-DK" dirty="0">
                <a:hlinkClick r:id="rId2"/>
              </a:rPr>
              <a:t>https://www.instagram.com/learnycint/</a:t>
            </a:r>
            <a:endParaRPr lang="da-DK" dirty="0"/>
          </a:p>
          <a:p>
            <a:pPr algn="ctr"/>
            <a:r>
              <a:rPr lang="da-DK" dirty="0" err="1"/>
              <a:t>Linkedin</a:t>
            </a:r>
            <a:r>
              <a:rPr lang="da-DK" dirty="0"/>
              <a:t>:  </a:t>
            </a:r>
            <a:r>
              <a:rPr lang="da-DK" dirty="0">
                <a:hlinkClick r:id="rId3"/>
              </a:rPr>
              <a:t>https://www.linkedin.com/in/nordgaard/?locale=da_DK</a:t>
            </a:r>
            <a:r>
              <a:rPr lang="da-DK" dirty="0"/>
              <a:t>   </a:t>
            </a:r>
            <a:endParaRPr lang="en-US" dirty="0"/>
          </a:p>
        </p:txBody>
      </p:sp>
    </p:spTree>
    <p:extLst>
      <p:ext uri="{BB962C8B-B14F-4D97-AF65-F5344CB8AC3E}">
        <p14:creationId xmlns:p14="http://schemas.microsoft.com/office/powerpoint/2010/main" val="28449648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895979-100F-49FA-8037-A981BF20E369}"/>
              </a:ext>
            </a:extLst>
          </p:cNvPr>
          <p:cNvSpPr>
            <a:spLocks noGrp="1"/>
          </p:cNvSpPr>
          <p:nvPr>
            <p:ph type="title"/>
          </p:nvPr>
        </p:nvSpPr>
        <p:spPr/>
        <p:txBody>
          <a:bodyPr/>
          <a:lstStyle/>
          <a:p>
            <a:r>
              <a:rPr lang="da-DK" dirty="0" err="1"/>
              <a:t>Article</a:t>
            </a:r>
            <a:r>
              <a:rPr lang="da-DK" dirty="0"/>
              <a:t> Notes</a:t>
            </a:r>
            <a:endParaRPr lang="en-US" dirty="0"/>
          </a:p>
        </p:txBody>
      </p:sp>
      <p:sp>
        <p:nvSpPr>
          <p:cNvPr id="3" name="Pladsholder til indhold 2">
            <a:extLst>
              <a:ext uri="{FF2B5EF4-FFF2-40B4-BE49-F238E27FC236}">
                <a16:creationId xmlns:a16="http://schemas.microsoft.com/office/drawing/2014/main" id="{812FCB03-7538-4862-A909-E684A85CCB7F}"/>
              </a:ext>
            </a:extLst>
          </p:cNvPr>
          <p:cNvSpPr>
            <a:spLocks noGrp="1"/>
          </p:cNvSpPr>
          <p:nvPr>
            <p:ph idx="1"/>
          </p:nvPr>
        </p:nvSpPr>
        <p:spPr/>
        <p:txBody>
          <a:bodyPr/>
          <a:lstStyle/>
          <a:p>
            <a:r>
              <a:rPr lang="da-DK" dirty="0"/>
              <a:t>Time to </a:t>
            </a:r>
            <a:r>
              <a:rPr lang="da-DK" dirty="0" err="1"/>
              <a:t>Rethink</a:t>
            </a:r>
            <a:r>
              <a:rPr lang="da-DK" dirty="0"/>
              <a:t> the ”S” – Factors </a:t>
            </a:r>
            <a:r>
              <a:rPr lang="da-DK" dirty="0" err="1"/>
              <a:t>within</a:t>
            </a:r>
            <a:r>
              <a:rPr lang="da-DK" dirty="0"/>
              <a:t> S, </a:t>
            </a:r>
            <a:r>
              <a:rPr lang="da-DK" dirty="0" err="1"/>
              <a:t>modern</a:t>
            </a:r>
            <a:r>
              <a:rPr lang="da-DK" dirty="0"/>
              <a:t> </a:t>
            </a:r>
            <a:r>
              <a:rPr lang="da-DK" dirty="0" err="1"/>
              <a:t>supply</a:t>
            </a:r>
            <a:r>
              <a:rPr lang="da-DK" dirty="0"/>
              <a:t> </a:t>
            </a:r>
            <a:r>
              <a:rPr lang="da-DK" dirty="0" err="1"/>
              <a:t>chain</a:t>
            </a:r>
            <a:r>
              <a:rPr lang="da-DK" dirty="0"/>
              <a:t> issues, product </a:t>
            </a:r>
            <a:r>
              <a:rPr lang="da-DK" dirty="0" err="1"/>
              <a:t>quality</a:t>
            </a:r>
            <a:r>
              <a:rPr lang="da-DK" dirty="0"/>
              <a:t> </a:t>
            </a:r>
            <a:r>
              <a:rPr lang="da-DK" dirty="0" err="1"/>
              <a:t>impact</a:t>
            </a:r>
            <a:r>
              <a:rPr lang="da-DK" dirty="0"/>
              <a:t> business and </a:t>
            </a:r>
            <a:r>
              <a:rPr lang="da-DK" dirty="0" err="1"/>
              <a:t>destroy</a:t>
            </a:r>
            <a:r>
              <a:rPr lang="da-DK" dirty="0"/>
              <a:t> </a:t>
            </a:r>
            <a:r>
              <a:rPr lang="da-DK" dirty="0" err="1"/>
              <a:t>value</a:t>
            </a:r>
            <a:r>
              <a:rPr lang="da-DK" dirty="0"/>
              <a:t>. </a:t>
            </a:r>
            <a:r>
              <a:rPr lang="da-DK" dirty="0" err="1"/>
              <a:t>Should</a:t>
            </a:r>
            <a:r>
              <a:rPr lang="da-DK" dirty="0"/>
              <a:t> it </a:t>
            </a:r>
            <a:r>
              <a:rPr lang="da-DK" dirty="0" err="1"/>
              <a:t>be</a:t>
            </a:r>
            <a:r>
              <a:rPr lang="da-DK" dirty="0"/>
              <a:t> </a:t>
            </a:r>
            <a:r>
              <a:rPr lang="da-DK" dirty="0" err="1"/>
              <a:t>called</a:t>
            </a:r>
            <a:r>
              <a:rPr lang="da-DK" dirty="0"/>
              <a:t> Stakeholder </a:t>
            </a:r>
            <a:r>
              <a:rPr lang="da-DK" dirty="0" err="1"/>
              <a:t>instead</a:t>
            </a:r>
            <a:r>
              <a:rPr lang="da-DK" dirty="0"/>
              <a:t>. </a:t>
            </a:r>
            <a:r>
              <a:rPr lang="da-DK" dirty="0" err="1"/>
              <a:t>There</a:t>
            </a:r>
            <a:r>
              <a:rPr lang="da-DK" dirty="0"/>
              <a:t> is a </a:t>
            </a:r>
            <a:r>
              <a:rPr lang="da-DK" dirty="0" err="1"/>
              <a:t>lack</a:t>
            </a:r>
            <a:r>
              <a:rPr lang="da-DK" dirty="0"/>
              <a:t> of </a:t>
            </a:r>
            <a:r>
              <a:rPr lang="da-DK" dirty="0" err="1"/>
              <a:t>understanding</a:t>
            </a:r>
            <a:r>
              <a:rPr lang="da-DK" dirty="0"/>
              <a:t> for the ”S”. Measures </a:t>
            </a:r>
            <a:r>
              <a:rPr lang="da-DK" dirty="0" err="1"/>
              <a:t>are</a:t>
            </a:r>
            <a:r>
              <a:rPr lang="da-DK" dirty="0"/>
              <a:t> </a:t>
            </a:r>
            <a:r>
              <a:rPr lang="da-DK" dirty="0" err="1"/>
              <a:t>often</a:t>
            </a:r>
            <a:r>
              <a:rPr lang="da-DK" dirty="0"/>
              <a:t> </a:t>
            </a:r>
            <a:r>
              <a:rPr lang="da-DK" dirty="0" err="1"/>
              <a:t>vague</a:t>
            </a:r>
            <a:r>
              <a:rPr lang="da-DK" dirty="0"/>
              <a:t>. Covid 19 has made the society </a:t>
            </a:r>
            <a:r>
              <a:rPr lang="da-DK" dirty="0" err="1"/>
              <a:t>interested</a:t>
            </a:r>
            <a:r>
              <a:rPr lang="da-DK" dirty="0"/>
              <a:t> in S</a:t>
            </a:r>
          </a:p>
          <a:p>
            <a:r>
              <a:rPr lang="da-DK" dirty="0"/>
              <a:t>2. ESG </a:t>
            </a:r>
            <a:r>
              <a:rPr lang="da-DK" dirty="0" err="1"/>
              <a:t>Measuring</a:t>
            </a:r>
            <a:r>
              <a:rPr lang="da-DK" dirty="0"/>
              <a:t> – </a:t>
            </a:r>
            <a:r>
              <a:rPr lang="da-DK" dirty="0" err="1"/>
              <a:t>six</a:t>
            </a:r>
            <a:r>
              <a:rPr lang="da-DK" dirty="0"/>
              <a:t> </a:t>
            </a:r>
            <a:r>
              <a:rPr lang="da-DK" dirty="0" err="1"/>
              <a:t>principles</a:t>
            </a:r>
            <a:endParaRPr lang="da-DK" dirty="0"/>
          </a:p>
          <a:p>
            <a:r>
              <a:rPr lang="da-DK" dirty="0"/>
              <a:t>3. Tunis Stock Exchange</a:t>
            </a:r>
          </a:p>
          <a:p>
            <a:r>
              <a:rPr lang="da-DK" dirty="0"/>
              <a:t>4. Strategic </a:t>
            </a:r>
            <a:r>
              <a:rPr lang="da-DK" dirty="0" err="1"/>
              <a:t>Approached</a:t>
            </a:r>
            <a:endParaRPr lang="da-DK" dirty="0"/>
          </a:p>
          <a:p>
            <a:r>
              <a:rPr lang="da-DK" dirty="0"/>
              <a:t>5. Strategic Risk Management</a:t>
            </a:r>
          </a:p>
          <a:p>
            <a:endParaRPr lang="da-DK" dirty="0"/>
          </a:p>
          <a:p>
            <a:endParaRPr lang="en-US" dirty="0"/>
          </a:p>
        </p:txBody>
      </p:sp>
    </p:spTree>
    <p:extLst>
      <p:ext uri="{BB962C8B-B14F-4D97-AF65-F5344CB8AC3E}">
        <p14:creationId xmlns:p14="http://schemas.microsoft.com/office/powerpoint/2010/main" val="1458312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felt 5">
            <a:extLst>
              <a:ext uri="{FF2B5EF4-FFF2-40B4-BE49-F238E27FC236}">
                <a16:creationId xmlns:a16="http://schemas.microsoft.com/office/drawing/2014/main" id="{DECB5319-FD61-45ED-AC27-54FC79A74952}"/>
              </a:ext>
            </a:extLst>
          </p:cNvPr>
          <p:cNvSpPr txBox="1"/>
          <p:nvPr/>
        </p:nvSpPr>
        <p:spPr>
          <a:xfrm>
            <a:off x="97654" y="46153"/>
            <a:ext cx="2064989" cy="369332"/>
          </a:xfrm>
          <a:prstGeom prst="rect">
            <a:avLst/>
          </a:prstGeom>
          <a:noFill/>
        </p:spPr>
        <p:txBody>
          <a:bodyPr wrap="none" rtlCol="0">
            <a:spAutoFit/>
          </a:bodyPr>
          <a:lstStyle/>
          <a:p>
            <a:r>
              <a:rPr lang="da-DK" dirty="0"/>
              <a:t>Macro </a:t>
            </a:r>
            <a:r>
              <a:rPr lang="da-DK" dirty="0" err="1"/>
              <a:t>examples</a:t>
            </a:r>
            <a:endParaRPr lang="en-US" dirty="0"/>
          </a:p>
        </p:txBody>
      </p:sp>
      <p:pic>
        <p:nvPicPr>
          <p:cNvPr id="8" name="Billede 7">
            <a:extLst>
              <a:ext uri="{FF2B5EF4-FFF2-40B4-BE49-F238E27FC236}">
                <a16:creationId xmlns:a16="http://schemas.microsoft.com/office/drawing/2014/main" id="{4FDB0F48-FA20-499E-BA8D-BEE8AD9B35E5}"/>
              </a:ext>
            </a:extLst>
          </p:cNvPr>
          <p:cNvPicPr>
            <a:picLocks noChangeAspect="1"/>
          </p:cNvPicPr>
          <p:nvPr/>
        </p:nvPicPr>
        <p:blipFill rotWithShape="1">
          <a:blip r:embed="rId2"/>
          <a:srcRect t="46423" b="4252"/>
          <a:stretch/>
        </p:blipFill>
        <p:spPr>
          <a:xfrm>
            <a:off x="8812994" y="0"/>
            <a:ext cx="3379006" cy="5012583"/>
          </a:xfrm>
          <a:prstGeom prst="rect">
            <a:avLst/>
          </a:prstGeom>
        </p:spPr>
      </p:pic>
      <p:sp>
        <p:nvSpPr>
          <p:cNvPr id="9" name="Tekstfelt 8">
            <a:extLst>
              <a:ext uri="{FF2B5EF4-FFF2-40B4-BE49-F238E27FC236}">
                <a16:creationId xmlns:a16="http://schemas.microsoft.com/office/drawing/2014/main" id="{D8C3BC7D-F28C-403E-B6F8-7BD20F39299C}"/>
              </a:ext>
            </a:extLst>
          </p:cNvPr>
          <p:cNvSpPr txBox="1"/>
          <p:nvPr/>
        </p:nvSpPr>
        <p:spPr>
          <a:xfrm>
            <a:off x="4987828" y="3595469"/>
            <a:ext cx="2797675" cy="923330"/>
          </a:xfrm>
          <a:prstGeom prst="rect">
            <a:avLst/>
          </a:prstGeom>
          <a:noFill/>
        </p:spPr>
        <p:txBody>
          <a:bodyPr wrap="square" rtlCol="0">
            <a:spAutoFit/>
          </a:bodyPr>
          <a:lstStyle/>
          <a:p>
            <a:pPr algn="ctr"/>
            <a:r>
              <a:rPr lang="da-DK" b="1" dirty="0" err="1">
                <a:solidFill>
                  <a:srgbClr val="FFFF00"/>
                </a:solidFill>
              </a:rPr>
              <a:t>Wealth</a:t>
            </a:r>
            <a:r>
              <a:rPr lang="da-DK" b="1" dirty="0">
                <a:solidFill>
                  <a:srgbClr val="FFFF00"/>
                </a:solidFill>
              </a:rPr>
              <a:t> distribution</a:t>
            </a:r>
          </a:p>
          <a:p>
            <a:pPr algn="ctr"/>
            <a:r>
              <a:rPr lang="da-DK" b="1" dirty="0">
                <a:solidFill>
                  <a:srgbClr val="FFFF00"/>
                </a:solidFill>
              </a:rPr>
              <a:t>Human Capital Investment </a:t>
            </a:r>
            <a:r>
              <a:rPr lang="da-DK" b="1" dirty="0" err="1">
                <a:solidFill>
                  <a:srgbClr val="FFFF00"/>
                </a:solidFill>
              </a:rPr>
              <a:t>Efficiency</a:t>
            </a:r>
            <a:endParaRPr lang="en-US" b="1" dirty="0">
              <a:solidFill>
                <a:srgbClr val="FFFF00"/>
              </a:solidFill>
            </a:endParaRPr>
          </a:p>
        </p:txBody>
      </p:sp>
      <p:pic>
        <p:nvPicPr>
          <p:cNvPr id="11" name="Billede 10">
            <a:extLst>
              <a:ext uri="{FF2B5EF4-FFF2-40B4-BE49-F238E27FC236}">
                <a16:creationId xmlns:a16="http://schemas.microsoft.com/office/drawing/2014/main" id="{DCF85E38-F117-45AF-ABBF-58B0EC4AEF40}"/>
              </a:ext>
            </a:extLst>
          </p:cNvPr>
          <p:cNvPicPr>
            <a:picLocks noChangeAspect="1"/>
          </p:cNvPicPr>
          <p:nvPr/>
        </p:nvPicPr>
        <p:blipFill>
          <a:blip r:embed="rId3"/>
          <a:stretch>
            <a:fillRect/>
          </a:stretch>
        </p:blipFill>
        <p:spPr>
          <a:xfrm>
            <a:off x="289352" y="528326"/>
            <a:ext cx="3520917" cy="2179847"/>
          </a:xfrm>
          <a:prstGeom prst="rect">
            <a:avLst/>
          </a:prstGeom>
        </p:spPr>
      </p:pic>
      <p:sp>
        <p:nvSpPr>
          <p:cNvPr id="13" name="Tekstfelt 12">
            <a:extLst>
              <a:ext uri="{FF2B5EF4-FFF2-40B4-BE49-F238E27FC236}">
                <a16:creationId xmlns:a16="http://schemas.microsoft.com/office/drawing/2014/main" id="{F659E465-8059-422D-B30D-48DD6DE977CF}"/>
              </a:ext>
            </a:extLst>
          </p:cNvPr>
          <p:cNvSpPr txBox="1"/>
          <p:nvPr/>
        </p:nvSpPr>
        <p:spPr>
          <a:xfrm>
            <a:off x="1732" y="6557931"/>
            <a:ext cx="6094268" cy="253916"/>
          </a:xfrm>
          <a:prstGeom prst="rect">
            <a:avLst/>
          </a:prstGeom>
          <a:noFill/>
        </p:spPr>
        <p:txBody>
          <a:bodyPr wrap="square">
            <a:spAutoFit/>
          </a:bodyPr>
          <a:lstStyle/>
          <a:p>
            <a:r>
              <a:rPr lang="en-US" sz="1050" dirty="0"/>
              <a:t>https://dors.dk/files/media/rapporter/2021/f21/endelig_rapport/f21_hovedkonklusioner.pdf</a:t>
            </a:r>
          </a:p>
        </p:txBody>
      </p:sp>
      <p:sp>
        <p:nvSpPr>
          <p:cNvPr id="15" name="Tekstfelt 14">
            <a:extLst>
              <a:ext uri="{FF2B5EF4-FFF2-40B4-BE49-F238E27FC236}">
                <a16:creationId xmlns:a16="http://schemas.microsoft.com/office/drawing/2014/main" id="{BD9F27A3-C721-4427-BA5C-66E37AF50A9C}"/>
              </a:ext>
            </a:extLst>
          </p:cNvPr>
          <p:cNvSpPr txBox="1"/>
          <p:nvPr/>
        </p:nvSpPr>
        <p:spPr>
          <a:xfrm>
            <a:off x="97654" y="6175785"/>
            <a:ext cx="6094268" cy="307777"/>
          </a:xfrm>
          <a:prstGeom prst="rect">
            <a:avLst/>
          </a:prstGeom>
          <a:noFill/>
        </p:spPr>
        <p:txBody>
          <a:bodyPr wrap="square">
            <a:spAutoFit/>
          </a:bodyPr>
          <a:lstStyle/>
          <a:p>
            <a:r>
              <a:rPr lang="da-DK" sz="1400" i="1" dirty="0" err="1"/>
              <a:t>Heckman</a:t>
            </a:r>
            <a:r>
              <a:rPr lang="da-DK" sz="1400" i="1" dirty="0"/>
              <a:t> </a:t>
            </a:r>
            <a:r>
              <a:rPr lang="da-DK" sz="1400" i="1" dirty="0" err="1"/>
              <a:t>Curve</a:t>
            </a:r>
            <a:endParaRPr lang="en-US" sz="1400" i="1" dirty="0"/>
          </a:p>
        </p:txBody>
      </p:sp>
      <p:pic>
        <p:nvPicPr>
          <p:cNvPr id="3" name="Billede 2">
            <a:extLst>
              <a:ext uri="{FF2B5EF4-FFF2-40B4-BE49-F238E27FC236}">
                <a16:creationId xmlns:a16="http://schemas.microsoft.com/office/drawing/2014/main" id="{F9D56C39-28E0-4E87-8FA2-B76073C4DE01}"/>
              </a:ext>
            </a:extLst>
          </p:cNvPr>
          <p:cNvPicPr>
            <a:picLocks noChangeAspect="1"/>
          </p:cNvPicPr>
          <p:nvPr/>
        </p:nvPicPr>
        <p:blipFill>
          <a:blip r:embed="rId4"/>
          <a:stretch>
            <a:fillRect/>
          </a:stretch>
        </p:blipFill>
        <p:spPr>
          <a:xfrm>
            <a:off x="4406497" y="175059"/>
            <a:ext cx="3379006" cy="2686755"/>
          </a:xfrm>
          <a:prstGeom prst="rect">
            <a:avLst/>
          </a:prstGeom>
        </p:spPr>
      </p:pic>
      <p:pic>
        <p:nvPicPr>
          <p:cNvPr id="1026" name="Picture 2">
            <a:extLst>
              <a:ext uri="{FF2B5EF4-FFF2-40B4-BE49-F238E27FC236}">
                <a16:creationId xmlns:a16="http://schemas.microsoft.com/office/drawing/2014/main" id="{11443D91-65F4-4B96-85F4-DE25F3575E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226" y="2821014"/>
            <a:ext cx="4054833"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561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afrundede hjørner 3">
            <a:extLst>
              <a:ext uri="{FF2B5EF4-FFF2-40B4-BE49-F238E27FC236}">
                <a16:creationId xmlns:a16="http://schemas.microsoft.com/office/drawing/2014/main" id="{DE21D53F-C13F-40CB-BEA3-0484806A1DC9}"/>
              </a:ext>
            </a:extLst>
          </p:cNvPr>
          <p:cNvSpPr/>
          <p:nvPr/>
        </p:nvSpPr>
        <p:spPr>
          <a:xfrm>
            <a:off x="7927759" y="317375"/>
            <a:ext cx="3622090" cy="21572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The </a:t>
            </a:r>
            <a:r>
              <a:rPr lang="da-DK" dirty="0" err="1"/>
              <a:t>foundation</a:t>
            </a:r>
            <a:r>
              <a:rPr lang="da-DK" dirty="0"/>
              <a:t> of most </a:t>
            </a:r>
            <a:r>
              <a:rPr lang="da-DK" dirty="0" err="1"/>
              <a:t>economic</a:t>
            </a:r>
            <a:r>
              <a:rPr lang="da-DK" dirty="0"/>
              <a:t> </a:t>
            </a:r>
            <a:r>
              <a:rPr lang="da-DK" dirty="0" err="1"/>
              <a:t>theory</a:t>
            </a:r>
            <a:r>
              <a:rPr lang="da-DK" dirty="0"/>
              <a:t> </a:t>
            </a:r>
            <a:r>
              <a:rPr lang="da-DK" dirty="0" err="1"/>
              <a:t>are</a:t>
            </a:r>
            <a:r>
              <a:rPr lang="da-DK" dirty="0"/>
              <a:t> </a:t>
            </a:r>
            <a:r>
              <a:rPr lang="da-DK" dirty="0" err="1"/>
              <a:t>these</a:t>
            </a:r>
            <a:r>
              <a:rPr lang="da-DK" dirty="0"/>
              <a:t> </a:t>
            </a:r>
            <a:r>
              <a:rPr lang="da-DK" b="1" dirty="0" err="1"/>
              <a:t>three</a:t>
            </a:r>
            <a:r>
              <a:rPr lang="da-DK" b="1" dirty="0"/>
              <a:t> </a:t>
            </a:r>
            <a:r>
              <a:rPr lang="da-DK" b="1" dirty="0" err="1"/>
              <a:t>principles</a:t>
            </a:r>
            <a:r>
              <a:rPr lang="da-DK" dirty="0"/>
              <a:t>.</a:t>
            </a:r>
          </a:p>
          <a:p>
            <a:pPr algn="ctr"/>
            <a:endParaRPr lang="da-DK" dirty="0"/>
          </a:p>
          <a:p>
            <a:pPr algn="ctr"/>
            <a:r>
              <a:rPr lang="da-DK" dirty="0" err="1"/>
              <a:t>Without</a:t>
            </a:r>
            <a:r>
              <a:rPr lang="da-DK" dirty="0"/>
              <a:t> </a:t>
            </a:r>
            <a:r>
              <a:rPr lang="da-DK" dirty="0" err="1"/>
              <a:t>them</a:t>
            </a:r>
            <a:r>
              <a:rPr lang="da-DK" dirty="0"/>
              <a:t> </a:t>
            </a:r>
            <a:r>
              <a:rPr lang="da-DK" dirty="0" err="1"/>
              <a:t>economic</a:t>
            </a:r>
            <a:r>
              <a:rPr lang="da-DK" dirty="0"/>
              <a:t> reality is </a:t>
            </a:r>
            <a:r>
              <a:rPr lang="da-DK" dirty="0" err="1"/>
              <a:t>impeeded</a:t>
            </a:r>
            <a:endParaRPr lang="en-US" dirty="0"/>
          </a:p>
        </p:txBody>
      </p:sp>
      <p:pic>
        <p:nvPicPr>
          <p:cNvPr id="3" name="Billede 2">
            <a:extLst>
              <a:ext uri="{FF2B5EF4-FFF2-40B4-BE49-F238E27FC236}">
                <a16:creationId xmlns:a16="http://schemas.microsoft.com/office/drawing/2014/main" id="{1918A8B8-AF73-464A-9C53-56E856D83C50}"/>
              </a:ext>
            </a:extLst>
          </p:cNvPr>
          <p:cNvPicPr>
            <a:picLocks noChangeAspect="1"/>
          </p:cNvPicPr>
          <p:nvPr/>
        </p:nvPicPr>
        <p:blipFill>
          <a:blip r:embed="rId2"/>
          <a:stretch>
            <a:fillRect/>
          </a:stretch>
        </p:blipFill>
        <p:spPr>
          <a:xfrm>
            <a:off x="-411744" y="688608"/>
            <a:ext cx="8132769" cy="5480779"/>
          </a:xfrm>
          <a:prstGeom prst="rect">
            <a:avLst/>
          </a:prstGeom>
        </p:spPr>
      </p:pic>
      <p:sp>
        <p:nvSpPr>
          <p:cNvPr id="6" name="Rektangel: afrundede hjørner 5">
            <a:extLst>
              <a:ext uri="{FF2B5EF4-FFF2-40B4-BE49-F238E27FC236}">
                <a16:creationId xmlns:a16="http://schemas.microsoft.com/office/drawing/2014/main" id="{B7A04ADC-1C89-4702-8975-E1EFF05F7139}"/>
              </a:ext>
            </a:extLst>
          </p:cNvPr>
          <p:cNvSpPr/>
          <p:nvPr/>
        </p:nvSpPr>
        <p:spPr>
          <a:xfrm>
            <a:off x="7927759" y="2689341"/>
            <a:ext cx="3622090" cy="21572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t>Agency </a:t>
            </a:r>
            <a:r>
              <a:rPr lang="da-DK" b="1" dirty="0" err="1"/>
              <a:t>theory</a:t>
            </a:r>
            <a:r>
              <a:rPr lang="da-DK" b="1" dirty="0"/>
              <a:t> </a:t>
            </a:r>
            <a:r>
              <a:rPr lang="da-DK" dirty="0"/>
              <a:t>is an </a:t>
            </a:r>
            <a:r>
              <a:rPr lang="da-DK" dirty="0" err="1"/>
              <a:t>example</a:t>
            </a:r>
            <a:r>
              <a:rPr lang="da-DK" dirty="0"/>
              <a:t> of an </a:t>
            </a:r>
            <a:r>
              <a:rPr lang="da-DK" dirty="0" err="1"/>
              <a:t>impediment</a:t>
            </a:r>
            <a:r>
              <a:rPr lang="da-DK" dirty="0"/>
              <a:t>. </a:t>
            </a:r>
          </a:p>
          <a:p>
            <a:pPr algn="ctr"/>
            <a:r>
              <a:rPr lang="da-DK" dirty="0"/>
              <a:t>A </a:t>
            </a:r>
            <a:r>
              <a:rPr lang="da-DK" dirty="0" err="1"/>
              <a:t>director</a:t>
            </a:r>
            <a:r>
              <a:rPr lang="da-DK" dirty="0"/>
              <a:t> of a </a:t>
            </a:r>
            <a:r>
              <a:rPr lang="da-DK" dirty="0" err="1"/>
              <a:t>company</a:t>
            </a:r>
            <a:r>
              <a:rPr lang="da-DK" dirty="0"/>
              <a:t>, </a:t>
            </a:r>
            <a:r>
              <a:rPr lang="da-DK" dirty="0" err="1"/>
              <a:t>employed</a:t>
            </a:r>
            <a:r>
              <a:rPr lang="da-DK" dirty="0"/>
              <a:t> by the </a:t>
            </a:r>
            <a:r>
              <a:rPr lang="da-DK" dirty="0" err="1"/>
              <a:t>shareholders</a:t>
            </a:r>
            <a:r>
              <a:rPr lang="da-DK" dirty="0"/>
              <a:t>, </a:t>
            </a:r>
            <a:r>
              <a:rPr lang="da-DK" dirty="0" err="1"/>
              <a:t>may</a:t>
            </a:r>
            <a:r>
              <a:rPr lang="da-DK" dirty="0"/>
              <a:t> </a:t>
            </a:r>
            <a:r>
              <a:rPr lang="da-DK" dirty="0" err="1"/>
              <a:t>take</a:t>
            </a:r>
            <a:r>
              <a:rPr lang="da-DK" dirty="0"/>
              <a:t> decisions </a:t>
            </a:r>
            <a:r>
              <a:rPr lang="da-DK" dirty="0" err="1"/>
              <a:t>that</a:t>
            </a:r>
            <a:r>
              <a:rPr lang="da-DK" dirty="0"/>
              <a:t> </a:t>
            </a:r>
            <a:r>
              <a:rPr lang="da-DK" dirty="0" err="1"/>
              <a:t>favour</a:t>
            </a:r>
            <a:r>
              <a:rPr lang="da-DK" dirty="0"/>
              <a:t> himself</a:t>
            </a:r>
            <a:endParaRPr lang="en-US" dirty="0"/>
          </a:p>
        </p:txBody>
      </p:sp>
      <p:sp>
        <p:nvSpPr>
          <p:cNvPr id="7" name="Tekstfelt 6">
            <a:extLst>
              <a:ext uri="{FF2B5EF4-FFF2-40B4-BE49-F238E27FC236}">
                <a16:creationId xmlns:a16="http://schemas.microsoft.com/office/drawing/2014/main" id="{B87C98D3-22A7-4DEE-8875-5D92A493E8A6}"/>
              </a:ext>
            </a:extLst>
          </p:cNvPr>
          <p:cNvSpPr txBox="1"/>
          <p:nvPr/>
        </p:nvSpPr>
        <p:spPr>
          <a:xfrm>
            <a:off x="97654" y="46153"/>
            <a:ext cx="2108269" cy="369332"/>
          </a:xfrm>
          <a:prstGeom prst="rect">
            <a:avLst/>
          </a:prstGeom>
          <a:noFill/>
        </p:spPr>
        <p:txBody>
          <a:bodyPr wrap="none" rtlCol="0">
            <a:spAutoFit/>
          </a:bodyPr>
          <a:lstStyle/>
          <a:p>
            <a:r>
              <a:rPr lang="da-DK" dirty="0" err="1"/>
              <a:t>Economic</a:t>
            </a:r>
            <a:r>
              <a:rPr lang="da-DK" dirty="0"/>
              <a:t> </a:t>
            </a:r>
            <a:r>
              <a:rPr lang="da-DK" dirty="0" err="1"/>
              <a:t>Theory</a:t>
            </a:r>
            <a:endParaRPr lang="en-US" dirty="0"/>
          </a:p>
        </p:txBody>
      </p:sp>
      <p:sp>
        <p:nvSpPr>
          <p:cNvPr id="8" name="Rektangel: afrundede hjørner 7">
            <a:extLst>
              <a:ext uri="{FF2B5EF4-FFF2-40B4-BE49-F238E27FC236}">
                <a16:creationId xmlns:a16="http://schemas.microsoft.com/office/drawing/2014/main" id="{3E91AB45-6DB0-428A-B803-44435B5AF4EE}"/>
              </a:ext>
            </a:extLst>
          </p:cNvPr>
          <p:cNvSpPr/>
          <p:nvPr/>
        </p:nvSpPr>
        <p:spPr>
          <a:xfrm>
            <a:off x="7927759" y="5061307"/>
            <a:ext cx="3622090" cy="16777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You</a:t>
            </a:r>
            <a:r>
              <a:rPr lang="da-DK" dirty="0"/>
              <a:t> just </a:t>
            </a:r>
            <a:r>
              <a:rPr lang="da-DK" dirty="0" err="1"/>
              <a:t>landed</a:t>
            </a:r>
            <a:r>
              <a:rPr lang="da-DK" dirty="0"/>
              <a:t> in Thailand and </a:t>
            </a:r>
            <a:r>
              <a:rPr lang="da-DK" dirty="0" err="1"/>
              <a:t>went</a:t>
            </a:r>
            <a:r>
              <a:rPr lang="da-DK" dirty="0"/>
              <a:t> to </a:t>
            </a:r>
            <a:r>
              <a:rPr lang="da-DK" dirty="0" err="1"/>
              <a:t>local</a:t>
            </a:r>
            <a:r>
              <a:rPr lang="da-DK" dirty="0"/>
              <a:t> </a:t>
            </a:r>
            <a:r>
              <a:rPr lang="da-DK" dirty="0" err="1"/>
              <a:t>market</a:t>
            </a:r>
            <a:r>
              <a:rPr lang="da-DK" dirty="0"/>
              <a:t>. </a:t>
            </a:r>
            <a:r>
              <a:rPr lang="da-DK" dirty="0" err="1"/>
              <a:t>What</a:t>
            </a:r>
            <a:r>
              <a:rPr lang="da-DK" dirty="0"/>
              <a:t> </a:t>
            </a:r>
            <a:r>
              <a:rPr lang="da-DK" dirty="0" err="1"/>
              <a:t>rationality</a:t>
            </a:r>
            <a:r>
              <a:rPr lang="da-DK" dirty="0"/>
              <a:t> parameters </a:t>
            </a:r>
            <a:r>
              <a:rPr lang="da-DK" dirty="0" err="1"/>
              <a:t>may</a:t>
            </a:r>
            <a:r>
              <a:rPr lang="da-DK" dirty="0"/>
              <a:t> </a:t>
            </a:r>
            <a:r>
              <a:rPr lang="da-DK" dirty="0" err="1"/>
              <a:t>be</a:t>
            </a:r>
            <a:r>
              <a:rPr lang="da-DK" dirty="0"/>
              <a:t> missing, </a:t>
            </a:r>
            <a:r>
              <a:rPr lang="da-DK" dirty="0" err="1"/>
              <a:t>when</a:t>
            </a:r>
            <a:r>
              <a:rPr lang="da-DK" dirty="0"/>
              <a:t> </a:t>
            </a:r>
            <a:r>
              <a:rPr lang="da-DK" dirty="0" err="1"/>
              <a:t>you</a:t>
            </a:r>
            <a:r>
              <a:rPr lang="da-DK" dirty="0"/>
              <a:t> </a:t>
            </a:r>
            <a:r>
              <a:rPr lang="da-DK" dirty="0" err="1"/>
              <a:t>buy</a:t>
            </a:r>
            <a:r>
              <a:rPr lang="da-DK" dirty="0"/>
              <a:t> </a:t>
            </a:r>
            <a:r>
              <a:rPr lang="da-DK" dirty="0" err="1"/>
              <a:t>your</a:t>
            </a:r>
            <a:r>
              <a:rPr lang="da-DK" dirty="0"/>
              <a:t> </a:t>
            </a:r>
            <a:r>
              <a:rPr lang="da-DK" dirty="0" err="1"/>
              <a:t>first</a:t>
            </a:r>
            <a:r>
              <a:rPr lang="da-DK" dirty="0"/>
              <a:t> product?</a:t>
            </a:r>
            <a:endParaRPr lang="en-US" dirty="0"/>
          </a:p>
        </p:txBody>
      </p:sp>
      <p:sp>
        <p:nvSpPr>
          <p:cNvPr id="9" name="Rektangel: afrundede hjørner 8">
            <a:extLst>
              <a:ext uri="{FF2B5EF4-FFF2-40B4-BE49-F238E27FC236}">
                <a16:creationId xmlns:a16="http://schemas.microsoft.com/office/drawing/2014/main" id="{61D68620-AE3E-47BE-9F1E-85D28C57BDA1}"/>
              </a:ext>
            </a:extLst>
          </p:cNvPr>
          <p:cNvSpPr/>
          <p:nvPr/>
        </p:nvSpPr>
        <p:spPr>
          <a:xfrm>
            <a:off x="97653" y="6169387"/>
            <a:ext cx="7623371" cy="5455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err="1"/>
              <a:t>Behavioural</a:t>
            </a:r>
            <a:r>
              <a:rPr lang="da-DK" dirty="0"/>
              <a:t> </a:t>
            </a:r>
            <a:r>
              <a:rPr lang="da-DK" dirty="0" err="1"/>
              <a:t>economy</a:t>
            </a:r>
            <a:r>
              <a:rPr lang="da-DK" dirty="0"/>
              <a:t> is </a:t>
            </a:r>
            <a:r>
              <a:rPr lang="da-DK" dirty="0" err="1"/>
              <a:t>concentrated</a:t>
            </a:r>
            <a:r>
              <a:rPr lang="da-DK" dirty="0"/>
              <a:t> on </a:t>
            </a:r>
            <a:r>
              <a:rPr lang="da-DK" dirty="0" err="1"/>
              <a:t>behaviour</a:t>
            </a:r>
            <a:r>
              <a:rPr lang="da-DK" dirty="0"/>
              <a:t>, not </a:t>
            </a:r>
            <a:r>
              <a:rPr lang="da-DK" dirty="0" err="1"/>
              <a:t>rationality</a:t>
            </a:r>
            <a:endParaRPr lang="en-US" dirty="0"/>
          </a:p>
        </p:txBody>
      </p:sp>
    </p:spTree>
    <p:extLst>
      <p:ext uri="{BB962C8B-B14F-4D97-AF65-F5344CB8AC3E}">
        <p14:creationId xmlns:p14="http://schemas.microsoft.com/office/powerpoint/2010/main" val="3139486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afrundede hjørner 3">
            <a:extLst>
              <a:ext uri="{FF2B5EF4-FFF2-40B4-BE49-F238E27FC236}">
                <a16:creationId xmlns:a16="http://schemas.microsoft.com/office/drawing/2014/main" id="{DE21D53F-C13F-40CB-BEA3-0484806A1DC9}"/>
              </a:ext>
            </a:extLst>
          </p:cNvPr>
          <p:cNvSpPr/>
          <p:nvPr/>
        </p:nvSpPr>
        <p:spPr>
          <a:xfrm>
            <a:off x="8007658" y="230819"/>
            <a:ext cx="3622090" cy="60723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t>The </a:t>
            </a:r>
            <a:r>
              <a:rPr lang="da-DK" dirty="0" err="1"/>
              <a:t>main</a:t>
            </a:r>
            <a:r>
              <a:rPr lang="da-DK" dirty="0"/>
              <a:t> </a:t>
            </a:r>
            <a:r>
              <a:rPr lang="da-DK" dirty="0" err="1"/>
              <a:t>principle</a:t>
            </a:r>
            <a:r>
              <a:rPr lang="da-DK" dirty="0"/>
              <a:t> in </a:t>
            </a:r>
            <a:r>
              <a:rPr lang="da-DK" dirty="0" err="1"/>
              <a:t>Economic</a:t>
            </a:r>
            <a:r>
              <a:rPr lang="da-DK" dirty="0"/>
              <a:t> </a:t>
            </a:r>
            <a:r>
              <a:rPr lang="da-DK" dirty="0" err="1"/>
              <a:t>theory</a:t>
            </a:r>
            <a:r>
              <a:rPr lang="da-DK" dirty="0"/>
              <a:t> is the </a:t>
            </a:r>
            <a:r>
              <a:rPr lang="da-DK" dirty="0" err="1"/>
              <a:t>idea</a:t>
            </a:r>
            <a:r>
              <a:rPr lang="da-DK" dirty="0"/>
              <a:t> of </a:t>
            </a:r>
            <a:r>
              <a:rPr lang="da-DK" b="1" dirty="0"/>
              <a:t>”Markets clearing”</a:t>
            </a:r>
          </a:p>
          <a:p>
            <a:pPr algn="ctr"/>
            <a:endParaRPr lang="da-DK" dirty="0"/>
          </a:p>
          <a:p>
            <a:pPr algn="ctr"/>
            <a:r>
              <a:rPr lang="en-US" dirty="0"/>
              <a:t>The idea is that the market economy, by itself, creates balance.</a:t>
            </a:r>
          </a:p>
          <a:p>
            <a:pPr algn="ctr"/>
            <a:endParaRPr lang="en-US" dirty="0"/>
          </a:p>
          <a:p>
            <a:pPr algn="ctr"/>
            <a:r>
              <a:rPr lang="en-US" dirty="0"/>
              <a:t>If more people wants electric cars, the demand curve will move upwards and price increases. Then it becomes attractive to produce electric cars, more producers surface. </a:t>
            </a:r>
          </a:p>
          <a:p>
            <a:pPr algn="ctr"/>
            <a:r>
              <a:rPr lang="en-US" dirty="0"/>
              <a:t>Supply increases and price decreases. </a:t>
            </a:r>
          </a:p>
          <a:p>
            <a:pPr algn="ctr"/>
            <a:endParaRPr lang="en-US" dirty="0"/>
          </a:p>
          <a:p>
            <a:pPr algn="ctr"/>
            <a:r>
              <a:rPr lang="en-US" b="1" dirty="0"/>
              <a:t>The market takes care of everything</a:t>
            </a:r>
            <a:endParaRPr lang="da-DK" b="1" dirty="0"/>
          </a:p>
        </p:txBody>
      </p:sp>
      <p:pic>
        <p:nvPicPr>
          <p:cNvPr id="1026" name="Picture 2">
            <a:extLst>
              <a:ext uri="{FF2B5EF4-FFF2-40B4-BE49-F238E27FC236}">
                <a16:creationId xmlns:a16="http://schemas.microsoft.com/office/drawing/2014/main" id="{84F383FA-8499-4D86-B62C-DC6A6A1D95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705" y="1439291"/>
            <a:ext cx="5033963" cy="3979417"/>
          </a:xfrm>
          <a:prstGeom prst="rect">
            <a:avLst/>
          </a:prstGeom>
          <a:noFill/>
          <a:extLst>
            <a:ext uri="{909E8E84-426E-40DD-AFC4-6F175D3DCCD1}">
              <a14:hiddenFill xmlns:a14="http://schemas.microsoft.com/office/drawing/2010/main">
                <a:solidFill>
                  <a:srgbClr val="FFFFFF"/>
                </a:solidFill>
              </a14:hiddenFill>
            </a:ext>
          </a:extLst>
        </p:spPr>
      </p:pic>
      <p:sp>
        <p:nvSpPr>
          <p:cNvPr id="2" name="Tekstfelt 1">
            <a:extLst>
              <a:ext uri="{FF2B5EF4-FFF2-40B4-BE49-F238E27FC236}">
                <a16:creationId xmlns:a16="http://schemas.microsoft.com/office/drawing/2014/main" id="{2592CFB7-7F3E-4429-8E2D-972B6B8E2DE3}"/>
              </a:ext>
            </a:extLst>
          </p:cNvPr>
          <p:cNvSpPr txBox="1"/>
          <p:nvPr/>
        </p:nvSpPr>
        <p:spPr>
          <a:xfrm>
            <a:off x="372862" y="6169981"/>
            <a:ext cx="7455887" cy="369332"/>
          </a:xfrm>
          <a:prstGeom prst="rect">
            <a:avLst/>
          </a:prstGeom>
          <a:noFill/>
        </p:spPr>
        <p:txBody>
          <a:bodyPr wrap="none" rtlCol="0">
            <a:spAutoFit/>
          </a:bodyPr>
          <a:lstStyle/>
          <a:p>
            <a:r>
              <a:rPr lang="da-DK" dirty="0" err="1"/>
              <a:t>Equilibrium</a:t>
            </a:r>
            <a:r>
              <a:rPr lang="da-DK" dirty="0"/>
              <a:t> </a:t>
            </a:r>
            <a:r>
              <a:rPr lang="da-DK" dirty="0" err="1"/>
              <a:t>price</a:t>
            </a:r>
            <a:r>
              <a:rPr lang="da-DK" dirty="0"/>
              <a:t>: </a:t>
            </a:r>
            <a:r>
              <a:rPr lang="da-DK" dirty="0" err="1"/>
              <a:t>Quantity</a:t>
            </a:r>
            <a:r>
              <a:rPr lang="da-DK" dirty="0"/>
              <a:t> </a:t>
            </a:r>
            <a:r>
              <a:rPr lang="da-DK" dirty="0" err="1"/>
              <a:t>demanded</a:t>
            </a:r>
            <a:r>
              <a:rPr lang="da-DK" dirty="0"/>
              <a:t> </a:t>
            </a:r>
            <a:r>
              <a:rPr lang="da-DK" dirty="0" err="1"/>
              <a:t>equals</a:t>
            </a:r>
            <a:r>
              <a:rPr lang="da-DK" dirty="0"/>
              <a:t> </a:t>
            </a:r>
            <a:r>
              <a:rPr lang="da-DK" dirty="0" err="1"/>
              <a:t>quantity</a:t>
            </a:r>
            <a:r>
              <a:rPr lang="da-DK" dirty="0"/>
              <a:t> </a:t>
            </a:r>
            <a:r>
              <a:rPr lang="da-DK" dirty="0" err="1"/>
              <a:t>produced</a:t>
            </a:r>
            <a:endParaRPr lang="en-US" dirty="0"/>
          </a:p>
        </p:txBody>
      </p:sp>
      <p:sp>
        <p:nvSpPr>
          <p:cNvPr id="5" name="Tekstfelt 4">
            <a:extLst>
              <a:ext uri="{FF2B5EF4-FFF2-40B4-BE49-F238E27FC236}">
                <a16:creationId xmlns:a16="http://schemas.microsoft.com/office/drawing/2014/main" id="{D24D22D9-C397-4957-8CD1-1DAD4787A8F7}"/>
              </a:ext>
            </a:extLst>
          </p:cNvPr>
          <p:cNvSpPr txBox="1"/>
          <p:nvPr/>
        </p:nvSpPr>
        <p:spPr>
          <a:xfrm>
            <a:off x="97654" y="46153"/>
            <a:ext cx="1991251" cy="369332"/>
          </a:xfrm>
          <a:prstGeom prst="rect">
            <a:avLst/>
          </a:prstGeom>
          <a:noFill/>
        </p:spPr>
        <p:txBody>
          <a:bodyPr wrap="none" rtlCol="0">
            <a:spAutoFit/>
          </a:bodyPr>
          <a:lstStyle/>
          <a:p>
            <a:r>
              <a:rPr lang="da-DK" dirty="0" err="1"/>
              <a:t>Equilibrium</a:t>
            </a:r>
            <a:r>
              <a:rPr lang="da-DK" dirty="0"/>
              <a:t> Price</a:t>
            </a:r>
            <a:endParaRPr lang="en-US" dirty="0"/>
          </a:p>
        </p:txBody>
      </p:sp>
      <p:pic>
        <p:nvPicPr>
          <p:cNvPr id="3" name="Picture 2">
            <a:extLst>
              <a:ext uri="{FF2B5EF4-FFF2-40B4-BE49-F238E27FC236}">
                <a16:creationId xmlns:a16="http://schemas.microsoft.com/office/drawing/2014/main" id="{C3C35D2C-FAC4-46AA-8316-ABF6C88F0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319" y="2540215"/>
            <a:ext cx="38100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978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FDD66087-196F-4248-99A0-F127F150E9E1}"/>
              </a:ext>
            </a:extLst>
          </p:cNvPr>
          <p:cNvPicPr>
            <a:picLocks noChangeAspect="1"/>
          </p:cNvPicPr>
          <p:nvPr/>
        </p:nvPicPr>
        <p:blipFill>
          <a:blip r:embed="rId2"/>
          <a:stretch>
            <a:fillRect/>
          </a:stretch>
        </p:blipFill>
        <p:spPr>
          <a:xfrm>
            <a:off x="7946063" y="-15257"/>
            <a:ext cx="4245937" cy="6873257"/>
          </a:xfrm>
          <a:prstGeom prst="rect">
            <a:avLst/>
          </a:prstGeom>
        </p:spPr>
      </p:pic>
      <p:sp>
        <p:nvSpPr>
          <p:cNvPr id="7" name="Tekstfelt 6">
            <a:extLst>
              <a:ext uri="{FF2B5EF4-FFF2-40B4-BE49-F238E27FC236}">
                <a16:creationId xmlns:a16="http://schemas.microsoft.com/office/drawing/2014/main" id="{DDFCBBF0-AB62-470F-9436-CC914A107273}"/>
              </a:ext>
            </a:extLst>
          </p:cNvPr>
          <p:cNvSpPr txBox="1"/>
          <p:nvPr/>
        </p:nvSpPr>
        <p:spPr>
          <a:xfrm>
            <a:off x="1019915" y="5518519"/>
            <a:ext cx="6094520" cy="954107"/>
          </a:xfrm>
          <a:prstGeom prst="rect">
            <a:avLst/>
          </a:prstGeom>
          <a:noFill/>
        </p:spPr>
        <p:txBody>
          <a:bodyPr wrap="square">
            <a:spAutoFit/>
          </a:bodyPr>
          <a:lstStyle/>
          <a:p>
            <a:pPr algn="ctr"/>
            <a:r>
              <a:rPr lang="en-US" sz="1400" b="0" i="0" dirty="0">
                <a:effectLst/>
                <a:latin typeface="Amazon Ember"/>
              </a:rPr>
              <a:t>Adam Smith’s landmark treatise on the free market paved the way for modern capitalism, arguing that </a:t>
            </a:r>
            <a:r>
              <a:rPr lang="en-US" sz="1400" b="1" i="0" dirty="0">
                <a:effectLst/>
                <a:latin typeface="Amazon Ember"/>
              </a:rPr>
              <a:t>competition</a:t>
            </a:r>
            <a:r>
              <a:rPr lang="en-US" sz="1400" b="0" i="0" dirty="0">
                <a:effectLst/>
                <a:latin typeface="Amazon Ember"/>
              </a:rPr>
              <a:t> is the engine of a productive society, and that self-interest will eventually come to enrich the whole community, as if by an ‘invisible hand’.</a:t>
            </a:r>
            <a:endParaRPr lang="en-US" sz="1400" dirty="0"/>
          </a:p>
        </p:txBody>
      </p:sp>
      <p:sp>
        <p:nvSpPr>
          <p:cNvPr id="8" name="Tekstfelt 7">
            <a:extLst>
              <a:ext uri="{FF2B5EF4-FFF2-40B4-BE49-F238E27FC236}">
                <a16:creationId xmlns:a16="http://schemas.microsoft.com/office/drawing/2014/main" id="{DE48ED47-FF4E-4A45-9AB3-E4CF0EC060F8}"/>
              </a:ext>
            </a:extLst>
          </p:cNvPr>
          <p:cNvSpPr txBox="1"/>
          <p:nvPr/>
        </p:nvSpPr>
        <p:spPr>
          <a:xfrm>
            <a:off x="0" y="0"/>
            <a:ext cx="1696298" cy="369332"/>
          </a:xfrm>
          <a:prstGeom prst="rect">
            <a:avLst/>
          </a:prstGeom>
          <a:noFill/>
        </p:spPr>
        <p:txBody>
          <a:bodyPr wrap="none" rtlCol="0">
            <a:spAutoFit/>
          </a:bodyPr>
          <a:lstStyle/>
          <a:p>
            <a:r>
              <a:rPr lang="da-DK" b="1" dirty="0" err="1"/>
              <a:t>Welfare</a:t>
            </a:r>
            <a:r>
              <a:rPr lang="da-DK" b="1" dirty="0"/>
              <a:t> State</a:t>
            </a:r>
          </a:p>
        </p:txBody>
      </p:sp>
      <p:pic>
        <p:nvPicPr>
          <p:cNvPr id="2050" name="Picture 2" descr="Hand Händer Finger - Gratis foto på Pixabay">
            <a:extLst>
              <a:ext uri="{FF2B5EF4-FFF2-40B4-BE49-F238E27FC236}">
                <a16:creationId xmlns:a16="http://schemas.microsoft.com/office/drawing/2014/main" id="{B0AED4B9-98DD-42F1-8A55-FB739C4D03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9720" y="2472161"/>
            <a:ext cx="2426378" cy="2583671"/>
          </a:xfrm>
          <a:prstGeom prst="rect">
            <a:avLst/>
          </a:prstGeom>
          <a:noFill/>
          <a:extLst>
            <a:ext uri="{909E8E84-426E-40DD-AFC4-6F175D3DCCD1}">
              <a14:hiddenFill xmlns:a14="http://schemas.microsoft.com/office/drawing/2010/main">
                <a:solidFill>
                  <a:srgbClr val="FFFFFF"/>
                </a:solidFill>
              </a14:hiddenFill>
            </a:ext>
          </a:extLst>
        </p:spPr>
      </p:pic>
      <p:sp>
        <p:nvSpPr>
          <p:cNvPr id="9" name="Tekstfelt 8">
            <a:extLst>
              <a:ext uri="{FF2B5EF4-FFF2-40B4-BE49-F238E27FC236}">
                <a16:creationId xmlns:a16="http://schemas.microsoft.com/office/drawing/2014/main" id="{9B5AF49A-BF82-4F4C-9C57-190011B01233}"/>
              </a:ext>
            </a:extLst>
          </p:cNvPr>
          <p:cNvSpPr txBox="1"/>
          <p:nvPr/>
        </p:nvSpPr>
        <p:spPr>
          <a:xfrm>
            <a:off x="106532" y="1117434"/>
            <a:ext cx="7492754" cy="1231106"/>
          </a:xfrm>
          <a:prstGeom prst="rect">
            <a:avLst/>
          </a:prstGeom>
          <a:noFill/>
        </p:spPr>
        <p:txBody>
          <a:bodyPr wrap="square" rtlCol="0">
            <a:spAutoFit/>
          </a:bodyPr>
          <a:lstStyle/>
          <a:p>
            <a:pPr algn="ctr"/>
            <a:r>
              <a:rPr lang="da-DK" sz="2000" b="1" dirty="0" err="1"/>
              <a:t>When</a:t>
            </a:r>
            <a:r>
              <a:rPr lang="da-DK" sz="2000" b="1" dirty="0"/>
              <a:t> </a:t>
            </a:r>
            <a:r>
              <a:rPr lang="da-DK" sz="2000" b="1" dirty="0" err="1"/>
              <a:t>something</a:t>
            </a:r>
            <a:r>
              <a:rPr lang="da-DK" sz="2000" b="1" dirty="0"/>
              <a:t> is for </a:t>
            </a:r>
            <a:r>
              <a:rPr lang="da-DK" sz="2000" b="1" dirty="0" err="1"/>
              <a:t>free</a:t>
            </a:r>
            <a:r>
              <a:rPr lang="da-DK" sz="2000" b="1" dirty="0"/>
              <a:t>, demand is </a:t>
            </a:r>
            <a:r>
              <a:rPr lang="da-DK" sz="2000" b="1" dirty="0" err="1"/>
              <a:t>endless</a:t>
            </a:r>
            <a:r>
              <a:rPr lang="da-DK" sz="2000" b="1" dirty="0"/>
              <a:t>. </a:t>
            </a:r>
          </a:p>
          <a:p>
            <a:pPr algn="ctr"/>
            <a:r>
              <a:rPr lang="da-DK" dirty="0" err="1"/>
              <a:t>There</a:t>
            </a:r>
            <a:r>
              <a:rPr lang="da-DK" dirty="0"/>
              <a:t> is </a:t>
            </a:r>
            <a:r>
              <a:rPr lang="da-DK" dirty="0" err="1"/>
              <a:t>thus</a:t>
            </a:r>
            <a:r>
              <a:rPr lang="da-DK" dirty="0"/>
              <a:t> no </a:t>
            </a:r>
            <a:r>
              <a:rPr lang="da-DK" dirty="0" err="1"/>
              <a:t>natural</a:t>
            </a:r>
            <a:r>
              <a:rPr lang="da-DK" dirty="0"/>
              <a:t> </a:t>
            </a:r>
            <a:r>
              <a:rPr lang="da-DK" dirty="0" err="1"/>
              <a:t>market</a:t>
            </a:r>
            <a:r>
              <a:rPr lang="da-DK" dirty="0"/>
              <a:t> </a:t>
            </a:r>
            <a:r>
              <a:rPr lang="da-DK" dirty="0" err="1"/>
              <a:t>mechanism</a:t>
            </a:r>
            <a:r>
              <a:rPr lang="da-DK" dirty="0"/>
              <a:t> to stop the </a:t>
            </a:r>
            <a:r>
              <a:rPr lang="da-DK" dirty="0" err="1"/>
              <a:t>welfare</a:t>
            </a:r>
            <a:r>
              <a:rPr lang="da-DK" dirty="0"/>
              <a:t> </a:t>
            </a:r>
            <a:r>
              <a:rPr lang="da-DK" dirty="0" err="1"/>
              <a:t>state</a:t>
            </a:r>
            <a:r>
              <a:rPr lang="da-DK" dirty="0"/>
              <a:t>. The demand for the </a:t>
            </a:r>
            <a:r>
              <a:rPr lang="da-DK" dirty="0" err="1"/>
              <a:t>Welfare</a:t>
            </a:r>
            <a:r>
              <a:rPr lang="da-DK" dirty="0"/>
              <a:t> </a:t>
            </a:r>
            <a:r>
              <a:rPr lang="da-DK" dirty="0" err="1"/>
              <a:t>state</a:t>
            </a:r>
            <a:r>
              <a:rPr lang="da-DK" dirty="0"/>
              <a:t> is </a:t>
            </a:r>
            <a:r>
              <a:rPr lang="da-DK" dirty="0" err="1"/>
              <a:t>endless</a:t>
            </a:r>
            <a:r>
              <a:rPr lang="da-DK" dirty="0"/>
              <a:t>. It is never </a:t>
            </a:r>
            <a:r>
              <a:rPr lang="da-DK" dirty="0" err="1"/>
              <a:t>fullfilled</a:t>
            </a:r>
            <a:r>
              <a:rPr lang="da-DK" dirty="0"/>
              <a:t>….</a:t>
            </a:r>
            <a:endParaRPr lang="en-US" dirty="0"/>
          </a:p>
        </p:txBody>
      </p:sp>
    </p:spTree>
    <p:extLst>
      <p:ext uri="{BB962C8B-B14F-4D97-AF65-F5344CB8AC3E}">
        <p14:creationId xmlns:p14="http://schemas.microsoft.com/office/powerpoint/2010/main" val="4001128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Market failure - Wikipedia">
            <a:extLst>
              <a:ext uri="{FF2B5EF4-FFF2-40B4-BE49-F238E27FC236}">
                <a16:creationId xmlns:a16="http://schemas.microsoft.com/office/drawing/2014/main" id="{3BDBAAE7-2262-4B76-AAE4-BFF2594CB5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kstfelt 4">
            <a:extLst>
              <a:ext uri="{FF2B5EF4-FFF2-40B4-BE49-F238E27FC236}">
                <a16:creationId xmlns:a16="http://schemas.microsoft.com/office/drawing/2014/main" id="{88146E9E-38C6-4247-B39D-6CFD590F6317}"/>
              </a:ext>
            </a:extLst>
          </p:cNvPr>
          <p:cNvSpPr txBox="1"/>
          <p:nvPr/>
        </p:nvSpPr>
        <p:spPr>
          <a:xfrm>
            <a:off x="0" y="0"/>
            <a:ext cx="2521844" cy="369332"/>
          </a:xfrm>
          <a:prstGeom prst="rect">
            <a:avLst/>
          </a:prstGeom>
          <a:noFill/>
        </p:spPr>
        <p:txBody>
          <a:bodyPr wrap="none" rtlCol="0">
            <a:spAutoFit/>
          </a:bodyPr>
          <a:lstStyle/>
          <a:p>
            <a:r>
              <a:rPr lang="da-DK" dirty="0" err="1"/>
              <a:t>Externality</a:t>
            </a:r>
            <a:r>
              <a:rPr lang="da-DK" dirty="0"/>
              <a:t>/</a:t>
            </a:r>
            <a:r>
              <a:rPr lang="da-DK" dirty="0" err="1"/>
              <a:t>Free</a:t>
            </a:r>
            <a:r>
              <a:rPr lang="da-DK" dirty="0"/>
              <a:t> Rider</a:t>
            </a:r>
          </a:p>
        </p:txBody>
      </p:sp>
      <p:sp>
        <p:nvSpPr>
          <p:cNvPr id="4" name="Tekstfelt 3">
            <a:extLst>
              <a:ext uri="{FF2B5EF4-FFF2-40B4-BE49-F238E27FC236}">
                <a16:creationId xmlns:a16="http://schemas.microsoft.com/office/drawing/2014/main" id="{6CB84AF4-5FBA-4694-9AF7-D277EFD86486}"/>
              </a:ext>
            </a:extLst>
          </p:cNvPr>
          <p:cNvSpPr txBox="1"/>
          <p:nvPr/>
        </p:nvSpPr>
        <p:spPr>
          <a:xfrm>
            <a:off x="276687" y="1597729"/>
            <a:ext cx="11638625" cy="1384995"/>
          </a:xfrm>
          <a:prstGeom prst="rect">
            <a:avLst/>
          </a:prstGeom>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da-DK" sz="2800" b="1" dirty="0">
                <a:solidFill>
                  <a:schemeClr val="bg1"/>
                </a:solidFill>
              </a:rPr>
              <a:t>If </a:t>
            </a:r>
            <a:r>
              <a:rPr lang="da-DK" sz="2800" b="1" dirty="0" err="1">
                <a:solidFill>
                  <a:schemeClr val="bg1"/>
                </a:solidFill>
              </a:rPr>
              <a:t>something</a:t>
            </a:r>
            <a:r>
              <a:rPr lang="da-DK" sz="2800" b="1" dirty="0">
                <a:solidFill>
                  <a:schemeClr val="bg1"/>
                </a:solidFill>
              </a:rPr>
              <a:t> has the </a:t>
            </a:r>
            <a:r>
              <a:rPr lang="da-DK" sz="2800" b="1" dirty="0" err="1">
                <a:solidFill>
                  <a:schemeClr val="bg1"/>
                </a:solidFill>
              </a:rPr>
              <a:t>price</a:t>
            </a:r>
            <a:r>
              <a:rPr lang="da-DK" sz="2800" b="1" dirty="0">
                <a:solidFill>
                  <a:schemeClr val="bg1"/>
                </a:solidFill>
              </a:rPr>
              <a:t> of Zero, it </a:t>
            </a:r>
            <a:r>
              <a:rPr lang="da-DK" sz="2800" b="1" dirty="0" err="1">
                <a:solidFill>
                  <a:schemeClr val="bg1"/>
                </a:solidFill>
              </a:rPr>
              <a:t>will</a:t>
            </a:r>
            <a:r>
              <a:rPr lang="da-DK" sz="2800" b="1" dirty="0">
                <a:solidFill>
                  <a:schemeClr val="bg1"/>
                </a:solidFill>
              </a:rPr>
              <a:t> not display </a:t>
            </a:r>
            <a:r>
              <a:rPr lang="da-DK" sz="2800" b="1" dirty="0" err="1">
                <a:solidFill>
                  <a:schemeClr val="bg1"/>
                </a:solidFill>
              </a:rPr>
              <a:t>any</a:t>
            </a:r>
            <a:r>
              <a:rPr lang="da-DK" sz="2800" b="1" dirty="0">
                <a:solidFill>
                  <a:schemeClr val="bg1"/>
                </a:solidFill>
              </a:rPr>
              <a:t> </a:t>
            </a:r>
            <a:r>
              <a:rPr lang="da-DK" sz="2800" b="1" dirty="0" err="1">
                <a:solidFill>
                  <a:schemeClr val="bg1"/>
                </a:solidFill>
              </a:rPr>
              <a:t>value</a:t>
            </a:r>
            <a:r>
              <a:rPr lang="da-DK" sz="2800" b="1" dirty="0">
                <a:solidFill>
                  <a:schemeClr val="bg1"/>
                </a:solidFill>
              </a:rPr>
              <a:t> in </a:t>
            </a:r>
            <a:r>
              <a:rPr lang="da-DK" sz="2800" b="1" dirty="0" err="1">
                <a:solidFill>
                  <a:schemeClr val="bg1"/>
                </a:solidFill>
              </a:rPr>
              <a:t>calculations</a:t>
            </a:r>
            <a:r>
              <a:rPr lang="da-DK" sz="2800" b="1" dirty="0">
                <a:solidFill>
                  <a:schemeClr val="bg1"/>
                </a:solidFill>
              </a:rPr>
              <a:t>. </a:t>
            </a:r>
          </a:p>
          <a:p>
            <a:pPr algn="ctr"/>
            <a:r>
              <a:rPr lang="da-DK" sz="2800" b="1" dirty="0">
                <a:solidFill>
                  <a:schemeClr val="bg1"/>
                </a:solidFill>
              </a:rPr>
              <a:t>The </a:t>
            </a:r>
            <a:r>
              <a:rPr lang="da-DK" sz="2800" b="1" dirty="0" err="1">
                <a:solidFill>
                  <a:schemeClr val="bg1"/>
                </a:solidFill>
              </a:rPr>
              <a:t>usage</a:t>
            </a:r>
            <a:r>
              <a:rPr lang="da-DK" sz="2800" b="1" dirty="0">
                <a:solidFill>
                  <a:schemeClr val="bg1"/>
                </a:solidFill>
              </a:rPr>
              <a:t> </a:t>
            </a:r>
            <a:r>
              <a:rPr lang="da-DK" sz="2800" b="1" dirty="0" err="1">
                <a:solidFill>
                  <a:schemeClr val="bg1"/>
                </a:solidFill>
              </a:rPr>
              <a:t>will</a:t>
            </a:r>
            <a:r>
              <a:rPr lang="da-DK" sz="2800" b="1" dirty="0">
                <a:solidFill>
                  <a:schemeClr val="bg1"/>
                </a:solidFill>
              </a:rPr>
              <a:t> not </a:t>
            </a:r>
            <a:r>
              <a:rPr lang="da-DK" sz="2800" b="1" dirty="0" err="1">
                <a:solidFill>
                  <a:schemeClr val="bg1"/>
                </a:solidFill>
              </a:rPr>
              <a:t>be</a:t>
            </a:r>
            <a:r>
              <a:rPr lang="da-DK" sz="2800" b="1" dirty="0">
                <a:solidFill>
                  <a:schemeClr val="bg1"/>
                </a:solidFill>
              </a:rPr>
              <a:t> </a:t>
            </a:r>
            <a:r>
              <a:rPr lang="da-DK" sz="2800" b="1" dirty="0" err="1">
                <a:solidFill>
                  <a:schemeClr val="bg1"/>
                </a:solidFill>
              </a:rPr>
              <a:t>naturally</a:t>
            </a:r>
            <a:r>
              <a:rPr lang="da-DK" sz="2800" b="1" dirty="0">
                <a:solidFill>
                  <a:schemeClr val="bg1"/>
                </a:solidFill>
              </a:rPr>
              <a:t> </a:t>
            </a:r>
            <a:r>
              <a:rPr lang="da-DK" sz="2800" b="1" dirty="0" err="1">
                <a:solidFill>
                  <a:schemeClr val="bg1"/>
                </a:solidFill>
              </a:rPr>
              <a:t>diminished</a:t>
            </a:r>
            <a:r>
              <a:rPr lang="da-DK" sz="2800" b="1" dirty="0">
                <a:solidFill>
                  <a:schemeClr val="bg1"/>
                </a:solidFill>
              </a:rPr>
              <a:t>, as </a:t>
            </a:r>
            <a:r>
              <a:rPr lang="da-DK" sz="2800" b="1" dirty="0" err="1">
                <a:solidFill>
                  <a:schemeClr val="bg1"/>
                </a:solidFill>
              </a:rPr>
              <a:t>consumption</a:t>
            </a:r>
            <a:r>
              <a:rPr lang="da-DK" sz="2800" b="1" dirty="0">
                <a:solidFill>
                  <a:schemeClr val="bg1"/>
                </a:solidFill>
              </a:rPr>
              <a:t> is </a:t>
            </a:r>
            <a:r>
              <a:rPr lang="da-DK" sz="2800" b="1" dirty="0" err="1">
                <a:solidFill>
                  <a:schemeClr val="bg1"/>
                </a:solidFill>
              </a:rPr>
              <a:t>free</a:t>
            </a:r>
            <a:endParaRPr lang="en-US" sz="2800" b="1" dirty="0">
              <a:solidFill>
                <a:schemeClr val="bg1"/>
              </a:solidFill>
            </a:endParaRPr>
          </a:p>
        </p:txBody>
      </p:sp>
      <p:sp>
        <p:nvSpPr>
          <p:cNvPr id="7" name="Tekstfelt 6">
            <a:extLst>
              <a:ext uri="{FF2B5EF4-FFF2-40B4-BE49-F238E27FC236}">
                <a16:creationId xmlns:a16="http://schemas.microsoft.com/office/drawing/2014/main" id="{CABDE083-E49D-48FF-A314-817A9BC553F8}"/>
              </a:ext>
            </a:extLst>
          </p:cNvPr>
          <p:cNvSpPr txBox="1"/>
          <p:nvPr/>
        </p:nvSpPr>
        <p:spPr>
          <a:xfrm>
            <a:off x="0" y="3244334"/>
            <a:ext cx="1295547" cy="369332"/>
          </a:xfrm>
          <a:prstGeom prst="rect">
            <a:avLst/>
          </a:prstGeom>
          <a:noFill/>
        </p:spPr>
        <p:txBody>
          <a:bodyPr wrap="none" rtlCol="0">
            <a:spAutoFit/>
          </a:bodyPr>
          <a:lstStyle/>
          <a:p>
            <a:r>
              <a:rPr lang="da-DK" dirty="0" err="1"/>
              <a:t>Free</a:t>
            </a:r>
            <a:r>
              <a:rPr lang="da-DK" dirty="0"/>
              <a:t> Rider</a:t>
            </a:r>
          </a:p>
        </p:txBody>
      </p:sp>
      <p:sp>
        <p:nvSpPr>
          <p:cNvPr id="8" name="Tekstfelt 7">
            <a:extLst>
              <a:ext uri="{FF2B5EF4-FFF2-40B4-BE49-F238E27FC236}">
                <a16:creationId xmlns:a16="http://schemas.microsoft.com/office/drawing/2014/main" id="{C265586D-FE2B-4906-BA17-9FD3A37BEB9E}"/>
              </a:ext>
            </a:extLst>
          </p:cNvPr>
          <p:cNvSpPr txBox="1"/>
          <p:nvPr/>
        </p:nvSpPr>
        <p:spPr>
          <a:xfrm>
            <a:off x="604181" y="3613666"/>
            <a:ext cx="11638625" cy="954107"/>
          </a:xfrm>
          <a:prstGeom prst="rect">
            <a:avLst/>
          </a:prstGeom>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da-DK" sz="2800" b="1" dirty="0">
                <a:solidFill>
                  <a:schemeClr val="bg1"/>
                </a:solidFill>
              </a:rPr>
              <a:t>If </a:t>
            </a:r>
            <a:r>
              <a:rPr lang="da-DK" sz="2800" b="1" dirty="0" err="1">
                <a:solidFill>
                  <a:schemeClr val="bg1"/>
                </a:solidFill>
              </a:rPr>
              <a:t>investing</a:t>
            </a:r>
            <a:r>
              <a:rPr lang="da-DK" sz="2800" b="1" dirty="0">
                <a:solidFill>
                  <a:schemeClr val="bg1"/>
                </a:solidFill>
              </a:rPr>
              <a:t> in a </a:t>
            </a:r>
            <a:r>
              <a:rPr lang="da-DK" sz="2800" b="1" dirty="0" err="1">
                <a:solidFill>
                  <a:schemeClr val="bg1"/>
                </a:solidFill>
              </a:rPr>
              <a:t>good</a:t>
            </a:r>
            <a:r>
              <a:rPr lang="da-DK" sz="2800" b="1" dirty="0">
                <a:solidFill>
                  <a:schemeClr val="bg1"/>
                </a:solidFill>
              </a:rPr>
              <a:t> </a:t>
            </a:r>
            <a:r>
              <a:rPr lang="da-DK" sz="2800" b="1" dirty="0" err="1">
                <a:solidFill>
                  <a:schemeClr val="bg1"/>
                </a:solidFill>
              </a:rPr>
              <a:t>means</a:t>
            </a:r>
            <a:r>
              <a:rPr lang="da-DK" sz="2800" b="1" dirty="0">
                <a:solidFill>
                  <a:schemeClr val="bg1"/>
                </a:solidFill>
              </a:rPr>
              <a:t> </a:t>
            </a:r>
            <a:r>
              <a:rPr lang="da-DK" sz="2800" b="1" dirty="0" err="1">
                <a:solidFill>
                  <a:schemeClr val="bg1"/>
                </a:solidFill>
              </a:rPr>
              <a:t>that</a:t>
            </a:r>
            <a:r>
              <a:rPr lang="da-DK" sz="2800" b="1" dirty="0">
                <a:solidFill>
                  <a:schemeClr val="bg1"/>
                </a:solidFill>
              </a:rPr>
              <a:t> </a:t>
            </a:r>
            <a:r>
              <a:rPr lang="da-DK" sz="2800" b="1" dirty="0" err="1">
                <a:solidFill>
                  <a:schemeClr val="bg1"/>
                </a:solidFill>
              </a:rPr>
              <a:t>everyone</a:t>
            </a:r>
            <a:r>
              <a:rPr lang="da-DK" sz="2800" b="1" dirty="0">
                <a:solidFill>
                  <a:schemeClr val="bg1"/>
                </a:solidFill>
              </a:rPr>
              <a:t> </a:t>
            </a:r>
            <a:r>
              <a:rPr lang="da-DK" sz="2800" b="1" dirty="0" err="1">
                <a:solidFill>
                  <a:schemeClr val="bg1"/>
                </a:solidFill>
              </a:rPr>
              <a:t>else</a:t>
            </a:r>
            <a:r>
              <a:rPr lang="da-DK" sz="2800" b="1" dirty="0">
                <a:solidFill>
                  <a:schemeClr val="bg1"/>
                </a:solidFill>
              </a:rPr>
              <a:t> </a:t>
            </a:r>
            <a:r>
              <a:rPr lang="da-DK" sz="2800" b="1" dirty="0" err="1">
                <a:solidFill>
                  <a:schemeClr val="bg1"/>
                </a:solidFill>
              </a:rPr>
              <a:t>can</a:t>
            </a:r>
            <a:r>
              <a:rPr lang="da-DK" sz="2800" b="1" dirty="0">
                <a:solidFill>
                  <a:schemeClr val="bg1"/>
                </a:solidFill>
              </a:rPr>
              <a:t> </a:t>
            </a:r>
            <a:r>
              <a:rPr lang="da-DK" sz="2800" b="1" dirty="0" err="1">
                <a:solidFill>
                  <a:schemeClr val="bg1"/>
                </a:solidFill>
              </a:rPr>
              <a:t>enjoy</a:t>
            </a:r>
            <a:r>
              <a:rPr lang="da-DK" sz="2800" b="1" dirty="0">
                <a:solidFill>
                  <a:schemeClr val="bg1"/>
                </a:solidFill>
              </a:rPr>
              <a:t> </a:t>
            </a:r>
            <a:r>
              <a:rPr lang="da-DK" sz="2800" b="1" dirty="0" err="1">
                <a:solidFill>
                  <a:schemeClr val="bg1"/>
                </a:solidFill>
              </a:rPr>
              <a:t>without</a:t>
            </a:r>
            <a:r>
              <a:rPr lang="da-DK" sz="2800" b="1" dirty="0">
                <a:solidFill>
                  <a:schemeClr val="bg1"/>
                </a:solidFill>
              </a:rPr>
              <a:t> paying, </a:t>
            </a:r>
            <a:r>
              <a:rPr lang="da-DK" sz="2800" b="1" dirty="0" err="1">
                <a:solidFill>
                  <a:schemeClr val="bg1"/>
                </a:solidFill>
              </a:rPr>
              <a:t>would</a:t>
            </a:r>
            <a:r>
              <a:rPr lang="da-DK" sz="2800" b="1" dirty="0">
                <a:solidFill>
                  <a:schemeClr val="bg1"/>
                </a:solidFill>
              </a:rPr>
              <a:t> </a:t>
            </a:r>
            <a:r>
              <a:rPr lang="da-DK" sz="2800" b="1" dirty="0" err="1">
                <a:solidFill>
                  <a:schemeClr val="bg1"/>
                </a:solidFill>
              </a:rPr>
              <a:t>you</a:t>
            </a:r>
            <a:r>
              <a:rPr lang="da-DK" sz="2800" b="1" dirty="0">
                <a:solidFill>
                  <a:schemeClr val="bg1"/>
                </a:solidFill>
              </a:rPr>
              <a:t> </a:t>
            </a:r>
            <a:r>
              <a:rPr lang="da-DK" sz="2800" b="1" dirty="0" err="1">
                <a:solidFill>
                  <a:schemeClr val="bg1"/>
                </a:solidFill>
              </a:rPr>
              <a:t>really</a:t>
            </a:r>
            <a:r>
              <a:rPr lang="da-DK" sz="2800" b="1" dirty="0">
                <a:solidFill>
                  <a:schemeClr val="bg1"/>
                </a:solidFill>
              </a:rPr>
              <a:t> do it?</a:t>
            </a:r>
            <a:endParaRPr lang="en-US" sz="2800" b="1" dirty="0">
              <a:solidFill>
                <a:schemeClr val="bg1"/>
              </a:solidFill>
            </a:endParaRPr>
          </a:p>
        </p:txBody>
      </p:sp>
    </p:spTree>
    <p:extLst>
      <p:ext uri="{BB962C8B-B14F-4D97-AF65-F5344CB8AC3E}">
        <p14:creationId xmlns:p14="http://schemas.microsoft.com/office/powerpoint/2010/main" val="4216217491"/>
      </p:ext>
    </p:extLst>
  </p:cSld>
  <p:clrMapOvr>
    <a:masterClrMapping/>
  </p:clrMapOvr>
</p:sld>
</file>

<file path=ppt/theme/theme1.xml><?xml version="1.0" encoding="utf-8"?>
<a:theme xmlns:a="http://schemas.openxmlformats.org/drawingml/2006/main" name="Tågespor">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Tågespor</Template>
  <TotalTime>13933</TotalTime>
  <Words>2593</Words>
  <Application>Microsoft Office PowerPoint</Application>
  <PresentationFormat>Widescreen</PresentationFormat>
  <Paragraphs>419</Paragraphs>
  <Slides>49</Slides>
  <Notes>0</Notes>
  <HiddenSlides>0</HiddenSlides>
  <MMClips>0</MMClips>
  <ScaleCrop>false</ScaleCrop>
  <HeadingPairs>
    <vt:vector size="6" baseType="variant">
      <vt:variant>
        <vt:lpstr>Benyttede skrifttyper</vt:lpstr>
      </vt:variant>
      <vt:variant>
        <vt:i4>13</vt:i4>
      </vt:variant>
      <vt:variant>
        <vt:lpstr>Tema</vt:lpstr>
      </vt:variant>
      <vt:variant>
        <vt:i4>1</vt:i4>
      </vt:variant>
      <vt:variant>
        <vt:lpstr>Slidetitler</vt:lpstr>
      </vt:variant>
      <vt:variant>
        <vt:i4>49</vt:i4>
      </vt:variant>
    </vt:vector>
  </HeadingPairs>
  <TitlesOfParts>
    <vt:vector size="63" baseType="lpstr">
      <vt:lpstr>Amazon Ember</vt:lpstr>
      <vt:lpstr>-apple-system</vt:lpstr>
      <vt:lpstr>Arial</vt:lpstr>
      <vt:lpstr>Balto</vt:lpstr>
      <vt:lpstr>Bernard MT Condensed</vt:lpstr>
      <vt:lpstr>Calibri</vt:lpstr>
      <vt:lpstr>Century Gothic</vt:lpstr>
      <vt:lpstr>ff5</vt:lpstr>
      <vt:lpstr>franklin-gothic-urw</vt:lpstr>
      <vt:lpstr>Gilroy</vt:lpstr>
      <vt:lpstr>Nunito</vt:lpstr>
      <vt:lpstr>Open Sans</vt:lpstr>
      <vt:lpstr>PublicoText-Roman-Web</vt:lpstr>
      <vt:lpstr>Tågespor</vt:lpstr>
      <vt:lpstr>PowerPoint-præsentation</vt:lpstr>
      <vt:lpstr>PowerPoint-præsentation</vt:lpstr>
      <vt:lpstr>Sustainability? ESG?  That is not relevant for 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Insulin</vt:lpstr>
      <vt:lpstr>PowerPoint-præsentation</vt:lpstr>
      <vt:lpstr>PowerPoint-præsentation</vt:lpstr>
      <vt:lpstr>PowerPoint-præsentation</vt:lpstr>
      <vt:lpstr>What are Green loans?</vt:lpstr>
      <vt:lpstr>PowerPoint-præsentation</vt:lpstr>
      <vt:lpstr>Reality versus intentions</vt:lpstr>
      <vt:lpstr>EU Intentions</vt:lpstr>
      <vt:lpstr>PowerPoint-præsentation</vt:lpstr>
      <vt:lpstr>PowerPoint-præsentation</vt:lpstr>
      <vt:lpstr>The real Environmental Question!</vt:lpstr>
      <vt:lpstr>New Business MOdels</vt:lpstr>
      <vt:lpstr>PowerPoint-præsentation</vt:lpstr>
      <vt:lpstr>Taxonomy - Models</vt:lpstr>
      <vt:lpstr>ESG History</vt:lpstr>
      <vt:lpstr>Greenhouse Gas Protocol</vt:lpstr>
      <vt:lpstr>Your Carbon Footprint</vt:lpstr>
      <vt:lpstr>Yesterday</vt:lpstr>
      <vt:lpstr>The real Environmental Challenge!</vt:lpstr>
      <vt:lpstr>Overview Step One</vt:lpstr>
      <vt:lpstr>Interest Group Analysis</vt:lpstr>
      <vt:lpstr>Working with ”S” (Social)</vt:lpstr>
      <vt:lpstr>PowerPoint-præsentation</vt:lpstr>
      <vt:lpstr>Risk Management</vt:lpstr>
      <vt:lpstr>Managing  Risks</vt:lpstr>
      <vt:lpstr>PowerPoint-præsentation</vt:lpstr>
      <vt:lpstr>Overview – How do we measure?</vt:lpstr>
      <vt:lpstr>PowerPoint-præsentation</vt:lpstr>
      <vt:lpstr>PowerPoint-præsentation</vt:lpstr>
      <vt:lpstr>Measurement Difficulties</vt:lpstr>
      <vt:lpstr>Strategy</vt:lpstr>
      <vt:lpstr>Measurement Guidelines</vt:lpstr>
      <vt:lpstr>Example IMplementing</vt:lpstr>
      <vt:lpstr>Novo ESG</vt:lpstr>
      <vt:lpstr>Group Exercise</vt:lpstr>
      <vt:lpstr>ESG Group 1</vt:lpstr>
      <vt:lpstr>Sustainability? ESG? That is not relevant for me!"</vt:lpstr>
      <vt:lpstr>Article Notes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Sustainability? Not relevant for me!</dc:title>
  <dc:creator>Peter N</dc:creator>
  <cp:lastModifiedBy>Peter N</cp:lastModifiedBy>
  <cp:revision>25</cp:revision>
  <dcterms:created xsi:type="dcterms:W3CDTF">2021-11-23T19:51:20Z</dcterms:created>
  <dcterms:modified xsi:type="dcterms:W3CDTF">2022-01-22T17:26:33Z</dcterms:modified>
</cp:coreProperties>
</file>